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image1.jpeg" ContentType="image/jpeg"/>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5" name="Shape 105"/>
          <p:cNvSpPr/>
          <p:nvPr>
            <p:ph type="sldImg"/>
          </p:nvPr>
        </p:nvSpPr>
        <p:spPr>
          <a:xfrm>
            <a:off x="1143000" y="685800"/>
            <a:ext cx="4572000" cy="3429000"/>
          </a:xfrm>
          <a:prstGeom prst="rect">
            <a:avLst/>
          </a:prstGeom>
        </p:spPr>
        <p:txBody>
          <a:bodyPr/>
          <a:lstStyle/>
          <a:p>
            <a:pPr/>
          </a:p>
        </p:txBody>
      </p:sp>
      <p:sp>
        <p:nvSpPr>
          <p:cNvPr id="106" name="Shape 1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You will recall the eagle’s-eye view of global economic growth we took at the start. The long hunter-gatherer age. Fire, stone tools, language. Then the neolithic revolution, and the invention and discovery of herding and agriculture: cities, literacy, the state, large-scale human organization, command-and-control, and the-market-and-exchange.</a:t>
            </a:r>
          </a:p>
          <a:p>
            <a:pPr/>
          </a:p>
          <a:p>
            <a:pPr/>
            <a:r>
              <a:t>This leaves us before the year -1000 with the Malthusian economy of the agrarian age. Typical living standards near (sociologically determined! that “sociologically” is important!) Malthusian subsistence. The rate of growth of the useful ideas stock averaging 0.03% per year—a doubling time of 2300 years. The rate of growth of population about twice that—a doubling time of 1150 years.</a:t>
            </a:r>
          </a:p>
          <a:p>
            <a:pPr/>
          </a:p>
          <a:p>
            <a:pPr/>
            <a:r>
              <a:t>Then, dizzyingly, in 1500 the coming of the caravel, the conquest of the “West Indies” by Europeans, the knitting together of Eurasia into a single economic ekumene, the extraordinary intensification of slave raids on Africa, and the imperial age of the Commercial Revolution ratcheting up the pace of growth perhaps 6.5 fold; then in 1770 coal, steam, cotton, iron, and wool and the Industrial Revolution ratcheting up the pace of growth another 3.5-fold; then in 1870 modern economic growth with the industrial research lab, its STEM engineering-practice communities, the corporation, and globalization ratcheting up growth by another 4.5-fold so that now we see in 1 year more relative progress than the agrarian age saw in 50; now our level of useful ideas H stands at 2720 (while it stood at 125 in 1870, at 50 in 1500, at 17 in -1000, and at 1 70000 years ago).</a:t>
            </a:r>
          </a:p>
          <a:p>
            <a:pPr/>
          </a:p>
          <a:p>
            <a:pPr/>
            <a:r>
              <a:t>Dizzying.</a:t>
            </a:r>
          </a:p>
          <a:p>
            <a:pPr/>
          </a:p>
          <a:p>
            <a:pPr/>
            <a:r>
              <a:t>And back when I got into this business in the early 1980s, the very sharp Paul Romer was then arguing that a fourth acceleration was on the way. It did not happen. Or it did not happen yet.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At the core of Keynes’s argument is that he has seized hold of the idea of positive exponential growth—not linear growth, not polynomial, not logistic, but exponential growth. And he has been carried away by its possibilities. For the force of exponential growth is, in the long run, irresistible. For a long time, you see, exponential growth appears to do next to nothing. Then in a very short period of time everything is transformed. And then, in a short time after that, things pass beyond our previous measures and experience into something completely incomprehensible.</a:t>
            </a:r>
          </a:p>
          <a:p>
            <a:pPr/>
          </a:p>
          <a:p>
            <a:pPr/>
            <a:r>
              <a:t>No positive exponential growth process continues forever—except possibly the expansion of the universe. The question is always: will it utterly transform things before it shifts us immeasurably beyond and out of our frame of reference? And Keynes, writing in 1930, thinks it is about to.</a:t>
            </a:r>
          </a:p>
          <a:p>
            <a:pPr/>
          </a:p>
          <a:p>
            <a:pPr/>
            <a:r>
              <a:t>Therefore his conclusion: In the long run mankind is solving the economic problem—and the long run is not very long. He anticipates a standard of life in 2030 four to eight times higher than seen in 1930. (And he was right.)</a:t>
            </a:r>
          </a:p>
          <a:p>
            <a:pPr/>
          </a:p>
          <a:p>
            <a:pPr/>
            <a:r>
              <a:t>Then Keynes reasons like this: Absolute needs are satiable. And absolute needs should be satiated sooner than most of us expect. After all, what do we want? Champagne; port, walnuts, and stilton cheese; a roaring fire; soft cushions to sit on and witty friends to talk to; perhaps a radio for entertainment and as an up-to-the-minute news source. Those, Keynes thinks, are easy and straightforward to provide in a world as rich as he in 1930 thought compound growth would produce by 2030.</a:t>
            </a:r>
          </a:p>
          <a:p>
            <a:pPr/>
          </a:p>
          <a:p>
            <a:pPr/>
            <a:r>
              <a:t>He then dismisses relative needs with “the relative need for superiority may well be insatiable…” And he does not consider material wealth and display as a way of satisfying those relative needs—for him, superiority will be demonstrated by acting in a superior way, and not by having more things in one’s pile. Superiority as a way of commanding others and power over commodities as a way of getting them to obey—he misses that. (Was he right here?)</a:t>
            </a:r>
          </a:p>
          <a:p>
            <a:pPr/>
          </a:p>
          <a:p>
            <a:pPr/>
            <a:r>
              <a:t>This leads to his conclusion: While “the economic problem has been humanity’s biggest problem for all of history”, this is, because of exponential growth, in a short period going to stop. In the past and in Keynes’s present, people have worked hard to be more productive. And people have figured out how to take stuff from others.</a:t>
            </a:r>
          </a:p>
          <a:p>
            <a:pPr/>
          </a:p>
          <a:p>
            <a:pPr/>
            <a:r>
              <a:t>But in the future there will be no real point in doing so.</a:t>
            </a:r>
          </a:p>
          <a:p>
            <a:pPr/>
          </a:p>
          <a:p>
            <a:pPr/>
            <a:r>
              <a:t>So Keynes asks himself: what will life be like after the economic problem?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And so we come to Keynes’s reflections:</a:t>
            </a:r>
          </a:p>
          <a:p>
            <a:pPr/>
          </a:p>
          <a:p>
            <a:pPr/>
            <a:r>
              <a:t>Our impulses, our instincts, and our institutions are all built to deal—one way or another—with the economic problem</a:t>
            </a:r>
          </a:p>
          <a:p>
            <a:pPr/>
          </a:p>
          <a:p>
            <a:pPr/>
            <a:r>
              <a:t>This means there may be another big problem on the horizon. How will people will find meaning in their lives when the spur of necessity is no longer there to make people feel useful? Society is not set up to help them find meaning. Society does not train people into how to find meaning. Indeed, everything about society goes against the grain of helping people face a situation of abundance.</a:t>
            </a:r>
          </a:p>
          <a:p>
            <a:pPr/>
          </a:p>
          <a:p>
            <a:pPr/>
            <a:r>
              <a:t>And so, Keynes thinks, “Man will be faced with his real, his permanent problem”, and will face it without assistance from society, from its institutions, from customary patterns, and from his—it is definitely “him” here—education and upbringing. What is the permanent problem? It is:</a:t>
            </a:r>
          </a:p>
          <a:p>
            <a:pPr/>
            <a:r>
              <a:t>“How to use his freedom which science and compound interest will have won for him. How to live wisely and agreeably and well.”</a:t>
            </a:r>
          </a:p>
          <a:p>
            <a:pPr/>
          </a:p>
          <a:p>
            <a:pPr/>
            <a:r>
              <a:t>And here Keynes gets snarky. He says: “To judge from the behaviour and the achievements of the wealthy classes to-day in any quarter of the world, the outlook is very depressing!” Acting like the drunken louts he sees Britain’s idle rich as being dismays him—yet that is how people who are not under the spur of having to earn a living behave. Everyone behaving like the Kardashians, 24/7/365.</a:t>
            </a:r>
          </a:p>
          <a:p>
            <a:pPr/>
            <a:r>
              <a:t> </a:t>
            </a:r>
          </a:p>
          <a:p>
            <a:pPr/>
            <a:r>
              <a:t>So Keynes tries to paint a more optimistic picture: “I see us free… [to] once more value ends above means and prefer the good to the useful… honour those who can teach us how to pluck the hour and the day virtuously and well…”</a:t>
            </a:r>
          </a:p>
          <a:p>
            <a:pPr/>
          </a:p>
          <a:p>
            <a:pPr/>
            <a:r>
              <a:t>But then he closes with: This is for 100 years from now. This is not for today. We still, Keynes thought in 1930, need to work and save and accumulate: “But beware!… For at least another hundred years… foul is useful and fair is not: Avarice and usury and precaution must be our gods for a little longer still. Only they can lead us out of the tunnel of economic necessity into daylight…”</a:t>
            </a:r>
          </a:p>
          <a:p>
            <a:pPr/>
          </a:p>
          <a:p>
            <a:pPr/>
            <a:r>
              <a:t>(Was he right?)</a:t>
            </a:r>
          </a:p>
          <a:p>
            <a:pPr/>
          </a:p>
          <a:p>
            <a:pPr/>
            <a:r>
              <a:t>And if he was right, what would he expect us to be doing if he could see us now?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This gives us the world of today, the world of modern economic growth, with its characteristic features.</a:t>
            </a:r>
          </a:p>
          <a:p>
            <a:pPr/>
          </a:p>
          <a:p>
            <a:pPr/>
            <a:r>
              <a:t>Worldwide, as conventionally measured, ideas growth of 2.1%/yr: giving us a doubling time of 33 years, and, as I said, more change in one year than in 50 in the agrarian age. It has, as I said, been driven by: (a) the industrial research lab, (b) the resulting routinization &amp; rationalization of invention &amp; innovation in communities of engineering practice that they nurture, (c) the modern corporation with its routinization &amp; rationalization of the deployment of ideas; plus (d) globalization in transport, communications, and—for a while, and to a degree—migration; all in the context of (e) the nearly completed demographic transition.</a:t>
            </a:r>
          </a:p>
          <a:p>
            <a:pPr/>
          </a:p>
          <a:p>
            <a:pPr/>
            <a:r>
              <a:t>This long 20th century since 1870 has also seen American ascendancy: “the furnace where the future is being forged” in Leon Trotsky’s phrase. And it has seen enormous growth in global inequality, growth that I still find hard to explain or even to grasp.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I had you read Bill Nordhaus on the history of lighting, and then his speculations using the results of his lighting investigations as a springboard. The paper is: William D. Nordhaus. 1997. “Do Real-Output and Real-Wage Measures Capture Reality? The History of Lighting Suggests Not.” In The Economics of New Goods, edited by Timothy F. Bresnahan and Robert J. Gordon. Chicago: University of Chicago Press for NBER, pp. 29– 66. http://www.nber.org/chapters/c6064. It attacks the conventional measure of a 15-fold increase in real first-world GDP/capita and productivity, and it does so stridently, wittily, and—most of the time—I believe it attacks it convincingly.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Bill Nordhaus—he who now has one of the economic growth Nobel prizes—thinks the “15-fold” number comes from a failure of imagination in constructing our statistics. Economic historians and national income accountants look at the prices of the same goods as they change from year to year. They use them to divide nominal incomes in dollars as they change from year to year. They get resulting estimates of real incomes from year to year. But what set of commodities do they look at? And what do they do when a new commodity enters the mix of things people buy?</a:t>
            </a:r>
          </a:p>
          <a:p>
            <a:pPr/>
          </a:p>
          <a:p>
            <a:pPr/>
            <a:r>
              <a:t>Well, they periodically adjust the baskets of goods they look at in order to try to keep them roughly representative of what people are buying. And when they re-weight their baskets, sometimes they add newly invented goods to the mix. </a:t>
            </a:r>
          </a:p>
          <a:p>
            <a:pPr/>
          </a:p>
          <a:p>
            <a:pPr/>
            <a:r>
              <a:t>And when they do add new goods, they hope that they have added them early enough in the process that the simple leap that now you can buy not just the old stuff but something new—that that does not in itself boost the utility you gain from your income enough to grossly distort their calculations.</a:t>
            </a:r>
          </a:p>
          <a:p>
            <a:pPr/>
          </a:p>
          <a:p>
            <a:pPr/>
            <a:r>
              <a:t>Nordhaus claims that that is wrong. Nordhaus claims when new goods are added to the mix, and when we gain the powers to make new goods and new types of goods, that increase in the range of our choice has been at least as important as the falling real prices in terms of human labor of the goods we have long known how to produce. And he does this by focusing not on what we buy but on the services that what we buy performs for us. And he focuses on one service: lighting.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Nordhaus’s calculations get us a 5000-fold decrease in the price of light since 1800. This is something that churned up between 1% and 5% of household budgets back in 1800. He finds a 100-fold bias in the price of light since 1800 when he compares the price recorded in the consumer price index to the true cost in terms of human labor of getting an extra photon bouncing around a room at night.</a:t>
            </a:r>
          </a:p>
          <a:p>
            <a:pPr/>
          </a:p>
          <a:p>
            <a:pPr/>
            <a:r>
              <a:t>And he thinks that this example is representative of about 1/3 of what people spend their money on: 1/3 of what we buy give us capabilities that could not have been produced at any price in the past. And we don’t have to go to information goods: perhaps a king of England could have had strawberries grown for him in a greenhouse in midwinter, but probably not—you could do the heat, and you could do the soil, and you could do the water, but you could not do the lighting and you could not reset the plant’s biorhythms. There is a reason that strawberry leaves are a sign of nobility in England.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Turn the question around. Is there anybody more than 100 years in the past whose life-chances at birth you would prefer to your own if you could have been switched with them at birth? For me the answer is definitely “no”. I would have been dead several times from pneumonia if I had been born before 1940, and thus before antibiotics. As I said before: Nathan Mayer Rothschild, richest man in the world in the first half of the nineteenth century, dead in his fifties and tortured by doctors for months beforehand as they tried and failed to cure an infected abscess in his butt—something that would get you five minutes of treatment at the Tang Center and five minutes only. </a:t>
            </a:r>
          </a:p>
          <a:p>
            <a:pPr/>
          </a:p>
          <a:p>
            <a:pPr/>
            <a:r>
              <a:t>Or suppose you want to watch a spooky movie this evening in your room. Well, you could browse the “Scream Scene” podcast and pick from any of a wide variety of things for pennies. Four hundred years ago, if you wanted to watch it in your house, what were your options? Well, it had to be MacBeth. And you had to be James I, King of England, Scotland, and Ireland. Only he, you see, had Shakespeare’s acting company on retainer, and a large enough home theater.</a:t>
            </a:r>
          </a:p>
          <a:p>
            <a:pPr/>
          </a:p>
          <a:p>
            <a:pPr/>
            <a:r>
              <a:t>Or turn it around again. Suppose you were a typical, even a rich and powerful person in the past. Is there anyone born today whose life-chances at birth you would not switch with? You might well be given pause by the people living in boxes on Telegraph Avenue. But perhaps in an earlier century they are the people who would have been chained up in Bedlam Hospital if their families had tired of them. And we have antipsychotics, that mostly work, for people who can be persuaded to stay on their meds. </a:t>
            </a:r>
          </a:p>
          <a:p>
            <a:pPr/>
          </a:p>
          <a:p>
            <a:pPr/>
            <a:r>
              <a:t>Otherwise? You have to very much value bossing people around to accept the dangers of life. Adam Smith said that pre-modern wealth was not really worth very much at all, in the big picture:</a:t>
            </a:r>
          </a:p>
          <a:p>
            <a:pPr/>
          </a:p>
          <a:p>
            <a:pPr/>
            <a:r>
              <a:t>&gt;In the languor of disease and the weariness of old age, the pleasures of the vain and empty distinctions of greatness disappear…. In his heart he curses ambition, and vainly regrets the ease and the indolence of youth, pleasures which are fled for ever, and which he has foolishly sacrificed for what… can afford him no real satisfaction. In this miserable aspect does greatness appear to every man when reduced either by spleen or disease to observe with attention his own situation, and to consider what it is that is really wanting to his happiness. Power and riches appear then to be, what they are, enormous and operose machines contrived to produce a few trifling conveniencies…. They keep off the summer shower, not the winter storm, but leave him always as much, and sometimes more exposed than before, to anxiety, to fear, and to sorrow; to diseases, to danger, and to death…</a:t>
            </a:r>
          </a:p>
          <a:p>
            <a:pPr/>
          </a:p>
          <a:p>
            <a:pPr/>
            <a:r>
              <a:t>Well, we have not conquered death or disease or sorrow. But we have much less to be anxious about and to fear—we have much more ability to control nature and the idea that we will be truly short of true necessities is something that is for the most part simply out of our minds. Much of our wealth does not banish but does reduce our exposure to and greatly lengthen the time before we must face disease, danger, sorrow, and death.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John Maynard Keynes was one of those who thought that the advance of science and of society would—or at least should—bring us to utopia. In his mind the quantitative measure of human prosperity was much less important than the fact, he believed, that progress would soon—in a century or so—give us “enough”. </a:t>
            </a:r>
          </a:p>
          <a:p>
            <a:pPr/>
          </a:p>
          <a:p>
            <a:pPr/>
            <a:r>
              <a:t>This was not that Keynes thought everything was rosy back in 1931 when he wrote his “grandchildren” essay and gave it as a talk. He spent his life trying to avoid and then cure great depressions and analogous macroeconomic evils. At the moment he wrote his “grandchildren” essay, the world was suffering from a very bad attack of economic pessimism. At the moment he wrote his “grandchildren” essay, the flaws in the banking and monetary system—and in its political regulation—had produced an economic and a human disaster. Prosperity required, in the situation as it was then, a steep decline in the rate of interest. The banking and the monetary and the poiltical systems were working to prevent that decline. And the result was what we call the: “Great Depression”.</a:t>
            </a:r>
          </a:p>
          <a:p>
            <a:pPr/>
          </a:p>
          <a:p>
            <a:pPr/>
            <a:r>
              <a:t>Yet even so—dysfunctional finance, monetary system, and politics doing their worst—the damage that was done was, Keynes believed, to enforce a reduction of actual prosperity 7.5% below full-employment potential. The Great Depression was to grow twice as great: 15% rather than 7.5%. And so Keynes’s expectation that 7.5% was as bad as it would get was wrong. Yet it looks as though he was right about the long run: his expectation that life in 2130 would be much more prosperous was a reasonable and a sound one. His utopian hopes? We will get to those later.</a:t>
            </a:r>
          </a:p>
          <a:p>
            <a:pPr/>
          </a:p>
          <a:p>
            <a:pPr/>
            <a:r>
              <a:t>Keynes said the pace of progress depanded on four things: the successsful completion of the demographic transition to permanently banish from earth what Keynes called the “Malthusian devil”; achieving an end to or at least a reduction in international and civil wars; the advance of science; and a healthy rate of investment to allow the application of the findings of science. If these were favorable, progress would be swift. If these were not, it would be slow.</a:t>
            </a:r>
          </a:p>
          <a:p>
            <a:pPr/>
          </a:p>
          <a:p>
            <a:pPr/>
            <a:r>
              <a:t>But Keynes believed, the lack of pre-1770 progress had been due to a lack of science to advance technology and a lack of investment to put the benefits potentially flowing from the advance of knowledge to work. In the then-modern year of 1930 Keynes thought: “now we have both…”</a:t>
            </a:r>
          </a:p>
          <a:p>
            <a:pPr/>
          </a:p>
          <a:p>
            <a:pPr/>
            <a:r>
              <a:t>The pictures on the right of the slide were drawn for the 1900 World Exhibition in Paris. Search Wikidedia Commons for the category “France in XXI Century (fiction)”. That resource has 54 of the 87 or more originally made. And as images of an imagined steampunk future, I think they are quite dope.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And here in the “grandchildren” essay we find Keynes saying something very wrong—that:</a:t>
            </a:r>
          </a:p>
          <a:p>
            <a:pPr/>
          </a:p>
          <a:p>
            <a:pPr/>
            <a:r>
              <a:t>&gt;Almost everything which really matters… [in 1770] was already known… at the dawn of history. Language, fire, the same domestic animals which we have to-day, wheat, barley, the vine and the olive, the plough, the wheel, the oar, the sail, leather, linen and cloth, bricks and pots, gold and silver, copper, tin, and lead—and iron was added to the list before 1000 B.C.—banking, statecraft, mathematics, astronomy, and religion…</a:t>
            </a:r>
          </a:p>
          <a:p>
            <a:pPr/>
          </a:p>
          <a:p>
            <a:pPr/>
            <a:r>
              <a:t>We, by contrast, say: Not so. We say: But our index H—our quantitative measure of the real value of he useful ideas stock—known to humans and diffused around the world that we set equal to 1 back 70,000 years ago grows to 5 10,000 years ago, to 17 3000 years ago, and then to 53 in the year 1500 and 79 in 1770, the date Keynes set as the commencement of the modern age. It then grows to 123 in 1870 and stands at 2720 today. It will grow much larger: that 2720 is a measure not just of what the forefront of humanity knows but of how broadly and widely that knowledge is distributed, and it is far from evenly distributed around the world. </a:t>
            </a:r>
          </a:p>
          <a:p>
            <a:pPr/>
          </a:p>
          <a:p>
            <a:pPr/>
            <a:r>
              <a:t>There was a huge amount of progress in inventing and applying technologies for manipulating nature and organizing humans between when history dawned, whenever you take that to be, and 1770. Just saying “iron” really does not cut it as far as the ability to produce useful stuff out of substances that contain the element with atomic number 26 is concerned. That the overwhelming bulk of these improvements went into allowing our natural resources to support many more of us rather than granting a typical human an easier life was all about how we used our potential wealth, not what our potential wealth was.</a:t>
            </a:r>
          </a:p>
          <a:p>
            <a:pPr/>
          </a:p>
          <a:p>
            <a:pPr/>
            <a:r>
              <a:t>Or maybe Keynes is right. After all, he starts his list with “language, fire” which were our collective property 70,000 years ago. Remove those, and we have an H that I would guess is not one but 0.1. And maybe we should look at progress on a log scale, multiplicatively rather than arithmetically. Then dawn-of-time to 1770 is 17/0.1 = 170. 1770 to 2020 is then only 2720/17 = 170.</a:t>
            </a:r>
          </a:p>
          <a:p>
            <a:pPr/>
          </a:p>
          <a:p>
            <a:pPr/>
            <a:r>
              <a:t>The picture shows aged playwright George Bernard Shaw and John Maynard Keynes leaving Cambridge, England’s Fitzwilliam Museum in the mid-1930s after a formal academic event there.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defRPr sz="5600"/>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97" name="Title Text"/>
          <p:cNvSpPr txBox="1"/>
          <p:nvPr>
            <p:ph type="title"/>
          </p:nvPr>
        </p:nvSpPr>
        <p:spPr>
          <a:xfrm>
            <a:off x="669725" y="312537"/>
            <a:ext cx="7804550" cy="1518050"/>
          </a:xfrm>
          <a:prstGeom prst="rect">
            <a:avLst/>
          </a:prstGeom>
        </p:spPr>
        <p:txBody>
          <a:bodyPr lIns="35716" tIns="35716" rIns="35716" bIns="35716"/>
          <a:lstStyle>
            <a:lvl1pPr defTabSz="457200">
              <a:defRPr>
                <a:uFill>
                  <a:solidFill>
                    <a:srgbClr val="000000"/>
                  </a:solidFill>
                </a:uFill>
              </a:defRPr>
            </a:lvl1pPr>
          </a:lstStyle>
          <a:p>
            <a:pPr/>
            <a:r>
              <a:t>Title Text</a:t>
            </a:r>
          </a:p>
        </p:txBody>
      </p:sp>
      <p:sp>
        <p:nvSpPr>
          <p:cNvPr id="98"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defTabSz="410764">
              <a:defRPr sz="5600">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defRPr sz="5600"/>
            </a:lvl1pPr>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sz="5600"/>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lvl1pPr>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a:defRPr sz="5600">
                <a:solidFill>
                  <a:srgbClr val="000080"/>
                </a:solidFill>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6.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audio" Target="../media/media8.m4a"/><Relationship Id="rId7" Type="http://schemas.microsoft.com/office/2007/relationships/media" Target="../media/media8.m4a"/><Relationship Id="rId8"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www.nber.org/chapters/c6064.pdf" TargetMode="External"/><Relationship Id="rId3" Type="http://schemas.openxmlformats.org/officeDocument/2006/relationships/hyperlink" Target="https://delong.typepad.com/files/bellamy-backward.pdf" TargetMode="External"/><Relationship Id="rId4" Type="http://schemas.openxmlformats.org/officeDocument/2006/relationships/hyperlink" Target="https://delong.typepad.com/files/keynes-persuasion.pdf"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audio" Target="../media/media3.m4a"/><Relationship Id="rId7" Type="http://schemas.microsoft.com/office/2007/relationships/media" Target="../media/media3.m4a"/><Relationship Id="rId8"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www.nber.org/chapters/c6064" TargetMode="External"/><Relationship Id="rId4" Type="http://schemas.openxmlformats.org/officeDocument/2006/relationships/image" Target="../media/image8.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Lecture 14:…"/>
          <p:cNvSpPr txBox="1"/>
          <p:nvPr>
            <p:ph type="title" idx="4294967295"/>
          </p:nvPr>
        </p:nvSpPr>
        <p:spPr>
          <a:xfrm>
            <a:off x="277663" y="-1"/>
            <a:ext cx="8572501" cy="2540001"/>
          </a:xfrm>
          <a:prstGeom prst="rect">
            <a:avLst/>
          </a:prstGeom>
        </p:spPr>
        <p:txBody>
          <a:bodyPr lIns="45718" tIns="45718" rIns="45718" bIns="45718"/>
          <a:lstStyle/>
          <a:p>
            <a:pPr defTabSz="402838">
              <a:defRPr sz="5247"/>
            </a:pPr>
            <a:r>
              <a:t>Lecture 26:</a:t>
            </a:r>
          </a:p>
          <a:p>
            <a:pPr defTabSz="402838">
              <a:defRPr sz="5247"/>
            </a:pPr>
            <a:r>
              <a:t>6.5. The Pace and Meaning of Economic Growth</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p>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r>
              <a:t>Brad DeLong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Department of Economics &amp; Blum Center, U.C. Berkeley; &amp; WCEG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last revised: Su 2020-04-12</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for presentation: Th 2020-06-06</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1400">
                <a:uFill>
                  <a:solidFill>
                    <a:srgbClr val="000000"/>
                  </a:solidFill>
                </a:uFill>
                <a:latin typeface="+mj-lt"/>
                <a:ea typeface="+mj-ea"/>
                <a:cs typeface="+mj-cs"/>
                <a:sym typeface="Helvetica"/>
              </a:defRPr>
            </a:pPr>
            <a:r>
              <a:t>Original course by Melissa Dell (Harvard Econ 1342), revised by Brad DeLong</a:t>
            </a:r>
          </a:p>
          <a:p>
            <a:pPr marL="0" indent="0" algn="ctr" defTabSz="402336">
              <a:spcBef>
                <a:spcPts val="1000"/>
              </a:spcBef>
              <a:buSzTx/>
              <a:buFont typeface="Arial"/>
              <a:buNone/>
              <a:defRPr sz="1200">
                <a:uFill>
                  <a:solidFill>
                    <a:srgbClr val="000000"/>
                  </a:solidFill>
                </a:uFill>
                <a:latin typeface="+mj-lt"/>
                <a:ea typeface="+mj-ea"/>
                <a:cs typeface="+mj-cs"/>
                <a:sym typeface="Helvetica"/>
              </a:defRPr>
            </a:pPr>
            <a:r>
              <a:rPr sz="1400"/>
              <a:t>&lt;</a:t>
            </a:r>
            <a:r>
              <a:rPr u="sng">
                <a:solidFill>
                  <a:srgbClr val="0000FF"/>
                </a:solidFill>
                <a:uFill>
                  <a:solidFill>
                    <a:srgbClr val="0000FF"/>
                  </a:solidFill>
                </a:uFill>
                <a:hlinkClick r:id="rId2" invalidUrl="" action="" tgtFrame="" tooltip="" history="1" highlightClick="0" endSnd="0"/>
              </a:rPr>
              <a:t>https://github.com/braddelong/public-files/blob/master/econ-135-lecture-26.pptx</a:t>
            </a:r>
            <a:r>
              <a:rPr sz="1400"/>
              <a:t>&gt;</a:t>
            </a:r>
            <a:endParaRPr sz="1400"/>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 5000-fold decrease in the price of light since 1800…"/>
          <p:cNvSpPr txBox="1"/>
          <p:nvPr>
            <p:ph type="body" sz="half" idx="4294967295"/>
          </p:nvPr>
        </p:nvSpPr>
        <p:spPr>
          <a:xfrm>
            <a:off x="457200" y="1143000"/>
            <a:ext cx="3149600" cy="5354638"/>
          </a:xfrm>
          <a:prstGeom prst="rect">
            <a:avLst/>
          </a:prstGeom>
        </p:spPr>
        <p:txBody>
          <a:bodyPr lIns="45718" tIns="45718" rIns="45718" bIns="45718" anchor="t"/>
          <a:lstStyle/>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A 5000-fold decrease in the price of light since 1800</a:t>
            </a: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This is something that churned up between 1% and 5% of household budgets back in 1800</a:t>
            </a: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100-fold CPI bias in the price of light since 1800</a:t>
            </a:r>
          </a:p>
        </p:txBody>
      </p:sp>
      <p:pic>
        <p:nvPicPr>
          <p:cNvPr id="169" name="www_nber_org_chapters_c6064_pdf.png" descr="www_nber_org_chapters_c6064_pdf.png"/>
          <p:cNvPicPr>
            <a:picLocks noChangeAspect="1"/>
          </p:cNvPicPr>
          <p:nvPr/>
        </p:nvPicPr>
        <p:blipFill>
          <a:blip r:embed="rId3">
            <a:extLst/>
          </a:blip>
          <a:stretch>
            <a:fillRect/>
          </a:stretch>
        </p:blipFill>
        <p:spPr>
          <a:xfrm>
            <a:off x="3606798" y="1143000"/>
            <a:ext cx="5080002" cy="5354638"/>
          </a:xfrm>
          <a:prstGeom prst="rect">
            <a:avLst/>
          </a:prstGeom>
          <a:ln w="12700">
            <a:miter lim="400000"/>
          </a:ln>
        </p:spPr>
      </p:pic>
      <p:sp>
        <p:nvSpPr>
          <p:cNvPr id="170" name="Bill Nordhaus: Rocket Ship to the Singularity III"/>
          <p:cNvSpPr txBox="1"/>
          <p:nvPr>
            <p:ph type="title" idx="4294967295"/>
          </p:nvPr>
        </p:nvSpPr>
        <p:spPr>
          <a:xfrm>
            <a:off x="457200" y="-36082"/>
            <a:ext cx="8229600" cy="1143002"/>
          </a:xfrm>
          <a:prstGeom prst="rect">
            <a:avLst/>
          </a:prstGeom>
        </p:spPr>
        <p:txBody>
          <a:bodyPr lIns="45718" tIns="45718" rIns="45718" bIns="45718"/>
          <a:lstStyle>
            <a:lvl1pPr defTabSz="250566">
              <a:defRPr sz="3416">
                <a:solidFill>
                  <a:srgbClr val="000080"/>
                </a:solidFill>
              </a:defRPr>
            </a:lvl1pPr>
          </a:lstStyle>
          <a:p>
            <a:pPr/>
            <a:r>
              <a:t>Bill Nordhaus: Rocket Ship to the Singularity? III</a:t>
            </a:r>
          </a:p>
        </p:txBody>
      </p:sp>
      <p:pic>
        <p:nvPicPr>
          <p:cNvPr id="17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414" y="6000750"/>
            <a:ext cx="571501" cy="571501"/>
          </a:xfrm>
          <a:prstGeom prst="rect">
            <a:avLst/>
          </a:prstGeom>
          <a:ln w="12700">
            <a:miter lim="400000"/>
          </a:ln>
        </p:spPr>
      </p:pic>
      <p:sp>
        <p:nvSpPr>
          <p:cNvPr id="172"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3:30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7530000"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Economic Possibilities for Our Grandchildren"/>
          <p:cNvSpPr txBox="1"/>
          <p:nvPr>
            <p:ph type="title" idx="4294967295"/>
          </p:nvPr>
        </p:nvSpPr>
        <p:spPr>
          <a:xfrm>
            <a:off x="124966" y="0"/>
            <a:ext cx="8890001" cy="1270001"/>
          </a:xfrm>
          <a:prstGeom prst="rect">
            <a:avLst/>
          </a:prstGeom>
        </p:spPr>
        <p:txBody>
          <a:bodyPr lIns="45719" tIns="45719" rIns="45719" bIns="45719"/>
          <a:lstStyle>
            <a:lvl1pPr defTabSz="146725">
              <a:defRPr sz="3759"/>
            </a:lvl1pPr>
          </a:lstStyle>
          <a:p>
            <a:pPr/>
            <a:r>
              <a:t>Economic Possibilities for Our Grandchildren</a:t>
            </a:r>
          </a:p>
        </p:txBody>
      </p:sp>
      <p:sp>
        <p:nvSpPr>
          <p:cNvPr id="177" name="Written in a time of trouble:…"/>
          <p:cNvSpPr txBox="1"/>
          <p:nvPr>
            <p:ph type="body" sz="half" idx="4294967295"/>
          </p:nvPr>
        </p:nvSpPr>
        <p:spPr>
          <a:xfrm>
            <a:off x="124966" y="1270000"/>
            <a:ext cx="4445001" cy="5080001"/>
          </a:xfrm>
          <a:prstGeom prst="rect">
            <a:avLst/>
          </a:prstGeom>
        </p:spPr>
        <p:txBody>
          <a:bodyPr lIns="45719" tIns="45719" rIns="45719" bIns="45719" anchor="t"/>
          <a:lstStyle/>
          <a:p>
            <a:pPr marL="0" indent="0" defTabSz="288036">
              <a:spcBef>
                <a:spcPts val="700"/>
              </a:spcBef>
              <a:buSzTx/>
              <a:buNone/>
              <a:defRPr b="1" sz="1890">
                <a:uFill>
                  <a:solidFill>
                    <a:srgbClr val="000000"/>
                  </a:solidFill>
                </a:uFill>
                <a:latin typeface="+mj-lt"/>
                <a:ea typeface="+mj-ea"/>
                <a:cs typeface="+mj-cs"/>
                <a:sym typeface="Helvetica"/>
              </a:defRPr>
            </a:pPr>
            <a:r>
              <a:t>Written in a time of trouble:</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Faulty banking and monetary system </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Preventing the needed decline in the interest rate</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Yet waste and confusion only 7.5% of national income</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Reasonable expectations of life in 2130 are utopian </a:t>
            </a:r>
          </a:p>
          <a:p>
            <a:pPr marL="0" indent="0" defTabSz="288036">
              <a:spcBef>
                <a:spcPts val="700"/>
              </a:spcBef>
              <a:buSzTx/>
              <a:buNone/>
              <a:defRPr b="1" sz="1890">
                <a:uFill>
                  <a:solidFill>
                    <a:srgbClr val="000000"/>
                  </a:solidFill>
                </a:uFill>
                <a:latin typeface="+mj-lt"/>
                <a:ea typeface="+mj-ea"/>
                <a:cs typeface="+mj-cs"/>
                <a:sym typeface="Helvetica"/>
              </a:defRPr>
            </a:pPr>
          </a:p>
          <a:p>
            <a:pPr marL="0" indent="0" defTabSz="288036">
              <a:spcBef>
                <a:spcPts val="700"/>
              </a:spcBef>
              <a:buSzTx/>
              <a:buNone/>
              <a:defRPr b="1" sz="1890">
                <a:uFill>
                  <a:solidFill>
                    <a:srgbClr val="000000"/>
                  </a:solidFill>
                </a:uFill>
                <a:latin typeface="+mj-lt"/>
                <a:ea typeface="+mj-ea"/>
                <a:cs typeface="+mj-cs"/>
                <a:sym typeface="Helvetica"/>
              </a:defRPr>
            </a:pPr>
            <a:r>
              <a:t>The pace of progress depended on:</a:t>
            </a:r>
          </a:p>
          <a:p>
            <a:pPr marL="202130" indent="-202130" defTabSz="288036">
              <a:spcBef>
                <a:spcPts val="700"/>
              </a:spcBef>
              <a:buSzPct val="100000"/>
              <a:buAutoNum type="arabicPeriod" startAt="1"/>
              <a:defRPr sz="1512">
                <a:uFill>
                  <a:solidFill>
                    <a:srgbClr val="000000"/>
                  </a:solidFill>
                </a:uFill>
                <a:latin typeface="Times New Roman"/>
                <a:ea typeface="Times New Roman"/>
                <a:cs typeface="Times New Roman"/>
                <a:sym typeface="Times New Roman"/>
              </a:defRPr>
            </a:pPr>
            <a:r>
              <a:t>The demographic transition</a:t>
            </a:r>
          </a:p>
          <a:p>
            <a:pPr marL="202130" indent="-202130" defTabSz="288036">
              <a:spcBef>
                <a:spcPts val="700"/>
              </a:spcBef>
              <a:buSzPct val="100000"/>
              <a:buAutoNum type="arabicPeriod" startAt="1"/>
              <a:defRPr sz="1512">
                <a:uFill>
                  <a:solidFill>
                    <a:srgbClr val="000000"/>
                  </a:solidFill>
                </a:uFill>
                <a:latin typeface="Times New Roman"/>
                <a:ea typeface="Times New Roman"/>
                <a:cs typeface="Times New Roman"/>
                <a:sym typeface="Times New Roman"/>
              </a:defRPr>
            </a:pPr>
            <a:r>
              <a:t>International and civil war</a:t>
            </a:r>
          </a:p>
          <a:p>
            <a:pPr marL="202130" indent="-202130" defTabSz="288036">
              <a:spcBef>
                <a:spcPts val="700"/>
              </a:spcBef>
              <a:buSzPct val="100000"/>
              <a:buAutoNum type="arabicPeriod" startAt="1"/>
              <a:defRPr sz="1512">
                <a:uFill>
                  <a:solidFill>
                    <a:srgbClr val="000000"/>
                  </a:solidFill>
                </a:uFill>
                <a:latin typeface="Times New Roman"/>
                <a:ea typeface="Times New Roman"/>
                <a:cs typeface="Times New Roman"/>
                <a:sym typeface="Times New Roman"/>
              </a:defRPr>
            </a:pPr>
            <a:r>
              <a:t>Science!</a:t>
            </a:r>
          </a:p>
          <a:p>
            <a:pPr marL="202130" indent="-202130" defTabSz="288036">
              <a:spcBef>
                <a:spcPts val="700"/>
              </a:spcBef>
              <a:buSzPct val="100000"/>
              <a:buAutoNum type="arabicPeriod" startAt="1"/>
              <a:defRPr sz="1512">
                <a:uFill>
                  <a:solidFill>
                    <a:srgbClr val="000000"/>
                  </a:solidFill>
                </a:uFill>
                <a:latin typeface="Times New Roman"/>
                <a:ea typeface="Times New Roman"/>
                <a:cs typeface="Times New Roman"/>
                <a:sym typeface="Times New Roman"/>
              </a:defRPr>
            </a:pPr>
            <a:r>
              <a:t>Investment</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Lack of pre-1700 progress due to lack of technology and lack of investment</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Now we have both</a:t>
            </a:r>
          </a:p>
        </p:txBody>
      </p:sp>
      <p:pic>
        <p:nvPicPr>
          <p:cNvPr id="178" name="Image" descr="Image"/>
          <p:cNvPicPr>
            <a:picLocks noChangeAspect="1"/>
          </p:cNvPicPr>
          <p:nvPr/>
        </p:nvPicPr>
        <p:blipFill>
          <a:blip r:embed="rId3">
            <a:extLst/>
          </a:blip>
          <a:srcRect l="0" t="0" r="0" b="24054"/>
          <a:stretch>
            <a:fillRect/>
          </a:stretch>
        </p:blipFill>
        <p:spPr>
          <a:xfrm>
            <a:off x="4569966" y="5103415"/>
            <a:ext cx="4445001" cy="1614798"/>
          </a:xfrm>
          <a:prstGeom prst="rect">
            <a:avLst/>
          </a:prstGeom>
          <a:ln w="12700">
            <a:miter lim="400000"/>
          </a:ln>
        </p:spPr>
      </p:pic>
      <p:pic>
        <p:nvPicPr>
          <p:cNvPr id="179" name="Image" descr="Image"/>
          <p:cNvPicPr>
            <a:picLocks noChangeAspect="1"/>
          </p:cNvPicPr>
          <p:nvPr/>
        </p:nvPicPr>
        <p:blipFill>
          <a:blip r:embed="rId4">
            <a:extLst/>
          </a:blip>
          <a:stretch>
            <a:fillRect/>
          </a:stretch>
        </p:blipFill>
        <p:spPr>
          <a:xfrm>
            <a:off x="4569966" y="3174654"/>
            <a:ext cx="4445001" cy="1593351"/>
          </a:xfrm>
          <a:prstGeom prst="rect">
            <a:avLst/>
          </a:prstGeom>
          <a:ln w="12700">
            <a:miter lim="400000"/>
          </a:ln>
        </p:spPr>
      </p:pic>
      <p:pic>
        <p:nvPicPr>
          <p:cNvPr id="180" name="Image" descr="Image"/>
          <p:cNvPicPr>
            <a:picLocks noChangeAspect="1"/>
          </p:cNvPicPr>
          <p:nvPr/>
        </p:nvPicPr>
        <p:blipFill>
          <a:blip r:embed="rId5">
            <a:extLst/>
          </a:blip>
          <a:stretch>
            <a:fillRect/>
          </a:stretch>
        </p:blipFill>
        <p:spPr>
          <a:xfrm>
            <a:off x="4569966" y="1270000"/>
            <a:ext cx="4434334" cy="1569170"/>
          </a:xfrm>
          <a:prstGeom prst="rect">
            <a:avLst/>
          </a:prstGeom>
          <a:ln w="12700">
            <a:miter lim="400000"/>
          </a:ln>
        </p:spPr>
      </p:pic>
      <p:sp>
        <p:nvSpPr>
          <p:cNvPr id="181" name="Three accelerations:…"/>
          <p:cNvSpPr txBox="1"/>
          <p:nvPr/>
        </p:nvSpPr>
        <p:spPr>
          <a:xfrm>
            <a:off x="774618" y="6532946"/>
            <a:ext cx="4179290"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11:00 of audio in this slide group; 3:00 here</a:t>
            </a:r>
          </a:p>
        </p:txBody>
      </p:sp>
      <p:pic>
        <p:nvPicPr>
          <p:cNvPr id="182"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57458" y="585864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139999"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he Eagle’s-Eye View"/>
          <p:cNvSpPr txBox="1"/>
          <p:nvPr>
            <p:ph type="title" idx="4294967295"/>
          </p:nvPr>
        </p:nvSpPr>
        <p:spPr>
          <a:xfrm>
            <a:off x="127000" y="11097"/>
            <a:ext cx="8890000" cy="1270001"/>
          </a:xfrm>
          <a:prstGeom prst="rect">
            <a:avLst/>
          </a:prstGeom>
        </p:spPr>
        <p:txBody>
          <a:bodyPr lIns="45718" tIns="45718" rIns="45718" bIns="45718"/>
          <a:lstStyle>
            <a:lvl1pPr defTabSz="279320">
              <a:defRPr sz="3808">
                <a:solidFill>
                  <a:srgbClr val="000080"/>
                </a:solidFill>
              </a:defRPr>
            </a:lvl1pPr>
          </a:lstStyle>
          <a:p>
            <a:pPr/>
            <a:r>
              <a:t>Here We Have Keynes Being Very Wrong</a:t>
            </a:r>
          </a:p>
        </p:txBody>
      </p:sp>
      <p:sp>
        <p:nvSpPr>
          <p:cNvPr id="187" name="Three accelerations:…"/>
          <p:cNvSpPr txBox="1"/>
          <p:nvPr>
            <p:ph type="body" sz="half" idx="4294967295"/>
          </p:nvPr>
        </p:nvSpPr>
        <p:spPr>
          <a:xfrm>
            <a:off x="127000" y="1270000"/>
            <a:ext cx="8890000" cy="2561064"/>
          </a:xfrm>
          <a:prstGeom prst="rect">
            <a:avLst/>
          </a:prstGeom>
        </p:spPr>
        <p:txBody>
          <a:bodyPr lIns="45718" tIns="45718" rIns="45718" bIns="45718" anchor="t"/>
          <a:lstStyle/>
          <a:p>
            <a:pPr marL="0" indent="0" defTabSz="291235">
              <a:spcBef>
                <a:spcPts val="700"/>
              </a:spcBef>
              <a:buSzTx/>
              <a:buNone/>
              <a:defRPr b="1" sz="1950">
                <a:uFill>
                  <a:solidFill>
                    <a:srgbClr val="000000"/>
                  </a:solidFill>
                </a:uFill>
                <a:latin typeface="+mj-lt"/>
                <a:ea typeface="+mj-ea"/>
                <a:cs typeface="+mj-cs"/>
                <a:sym typeface="Helvetica"/>
              </a:defRPr>
            </a:pPr>
            <a:r>
              <a:t>“Almost everything which really matters… [in 1770] was already known… at the dawn of history…”:</a:t>
            </a:r>
          </a:p>
          <a:p>
            <a:pPr marL="184297" indent="-184297" defTabSz="291235">
              <a:spcBef>
                <a:spcPts val="700"/>
              </a:spcBef>
              <a:buSzPct val="100000"/>
              <a:buFont typeface="Arial"/>
              <a:defRPr sz="1560">
                <a:uFill>
                  <a:solidFill>
                    <a:srgbClr val="000000"/>
                  </a:solidFill>
                </a:uFill>
                <a:latin typeface="Times New Roman"/>
                <a:ea typeface="Times New Roman"/>
                <a:cs typeface="Times New Roman"/>
                <a:sym typeface="Times New Roman"/>
              </a:defRPr>
            </a:pPr>
            <a:r>
              <a:t>“…Language, fire, the same domestic animals which we have to-day, wheat, barley, the vine and the olive, the plough, the wheel, the oar, the sail, leather, linen and cloth, bricks and pots, gold and silver, copper, tin, and lead—and iron was added to the list before 1000 B.C.—banking, statecraft, mathematics, astronomy, and religion…” </a:t>
            </a:r>
          </a:p>
          <a:p>
            <a:pPr marL="184297" indent="-184297" defTabSz="291235">
              <a:spcBef>
                <a:spcPts val="700"/>
              </a:spcBef>
              <a:buSzPct val="100000"/>
              <a:buFont typeface="Arial"/>
              <a:defRPr sz="1560">
                <a:uFill>
                  <a:solidFill>
                    <a:srgbClr val="000000"/>
                  </a:solidFill>
                </a:uFill>
                <a:latin typeface="Times New Roman"/>
                <a:ea typeface="Times New Roman"/>
                <a:cs typeface="Times New Roman"/>
                <a:sym typeface="Times New Roman"/>
              </a:defRPr>
            </a:pPr>
            <a:r>
              <a:t>But: H from 1 (70K years ago) to 5 (10k years ago) to 17 (3K years ago) to 53 in 1500, 79 in 1770, 123 in 1870, 2720 today</a:t>
            </a:r>
          </a:p>
          <a:p>
            <a:pPr marL="184297" indent="-184297" defTabSz="291235">
              <a:spcBef>
                <a:spcPts val="700"/>
              </a:spcBef>
              <a:buSzPct val="100000"/>
              <a:buFont typeface="Arial"/>
              <a:defRPr sz="1560">
                <a:uFill>
                  <a:solidFill>
                    <a:srgbClr val="000000"/>
                  </a:solidFill>
                </a:uFill>
                <a:latin typeface="Times New Roman"/>
                <a:ea typeface="Times New Roman"/>
                <a:cs typeface="Times New Roman"/>
                <a:sym typeface="Times New Roman"/>
              </a:defRPr>
            </a:pPr>
            <a:r>
              <a:t>Or is Keynes wrong—especially as he starts with “language, fire”?</a:t>
            </a:r>
          </a:p>
        </p:txBody>
      </p:sp>
      <p:pic>
        <p:nvPicPr>
          <p:cNvPr id="188" name="Unknown.jpeg" descr="Unknown.jpeg"/>
          <p:cNvPicPr>
            <a:picLocks noChangeAspect="1"/>
          </p:cNvPicPr>
          <p:nvPr/>
        </p:nvPicPr>
        <p:blipFill>
          <a:blip r:embed="rId3">
            <a:extLst/>
          </a:blip>
          <a:stretch>
            <a:fillRect/>
          </a:stretch>
        </p:blipFill>
        <p:spPr>
          <a:xfrm>
            <a:off x="127000" y="3819966"/>
            <a:ext cx="8890000" cy="2344840"/>
          </a:xfrm>
          <a:prstGeom prst="rect">
            <a:avLst/>
          </a:prstGeom>
          <a:ln w="12700">
            <a:miter lim="400000"/>
          </a:ln>
        </p:spPr>
      </p:pic>
      <p:sp>
        <p:nvSpPr>
          <p:cNvPr id="189" name="Three accelerations:…"/>
          <p:cNvSpPr txBox="1"/>
          <p:nvPr/>
        </p:nvSpPr>
        <p:spPr>
          <a:xfrm>
            <a:off x="774618" y="6164805"/>
            <a:ext cx="7567318" cy="452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345002">
              <a:spcBef>
                <a:spcPts val="900"/>
              </a:spcBef>
              <a:defRPr sz="1232">
                <a:latin typeface="Times New Roman"/>
                <a:ea typeface="Times New Roman"/>
                <a:cs typeface="Times New Roman"/>
                <a:sym typeface="Times New Roman"/>
              </a:defRPr>
            </a:lvl1pPr>
          </a:lstStyle>
          <a:p>
            <a:pPr/>
            <a:r>
              <a:t>George Bernard Shaw &amp; John Maynard Keynes leaving Cambridge, England’s Fitzwilliam Museum in the mid-1930s</a:t>
            </a:r>
          </a:p>
        </p:txBody>
      </p:sp>
      <p:sp>
        <p:nvSpPr>
          <p:cNvPr id="190"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3:00</a:t>
            </a:r>
          </a:p>
        </p:txBody>
      </p:sp>
      <p:pic>
        <p:nvPicPr>
          <p:cNvPr id="19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1042" y="59078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1791656" fill="hold"/>
                                        <p:tgtEl>
                                          <p:spTgt spid="1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he Eagle’s-Eye View"/>
          <p:cNvSpPr txBox="1"/>
          <p:nvPr>
            <p:ph type="title" idx="4294967295"/>
          </p:nvPr>
        </p:nvSpPr>
        <p:spPr>
          <a:xfrm>
            <a:off x="127000" y="11097"/>
            <a:ext cx="8890000" cy="1270001"/>
          </a:xfrm>
          <a:prstGeom prst="rect">
            <a:avLst/>
          </a:prstGeom>
        </p:spPr>
        <p:txBody>
          <a:bodyPr lIns="45718" tIns="45718" rIns="45718" bIns="45718"/>
          <a:lstStyle>
            <a:lvl1pPr defTabSz="320396">
              <a:defRPr sz="4368">
                <a:solidFill>
                  <a:srgbClr val="000080"/>
                </a:solidFill>
              </a:defRPr>
            </a:lvl1pPr>
          </a:lstStyle>
          <a:p>
            <a:pPr/>
            <a:r>
              <a:t>The Force of Exponential Growth</a:t>
            </a:r>
          </a:p>
        </p:txBody>
      </p:sp>
      <p:sp>
        <p:nvSpPr>
          <p:cNvPr id="196" name="Three accelerations:…"/>
          <p:cNvSpPr txBox="1"/>
          <p:nvPr>
            <p:ph type="body" idx="4294967295"/>
          </p:nvPr>
        </p:nvSpPr>
        <p:spPr>
          <a:xfrm>
            <a:off x="127000" y="1270000"/>
            <a:ext cx="8890000" cy="4993522"/>
          </a:xfrm>
          <a:prstGeom prst="rect">
            <a:avLst/>
          </a:prstGeom>
        </p:spPr>
        <p:txBody>
          <a:bodyPr lIns="45718" tIns="45718" rIns="45718" bIns="45718" anchor="t"/>
          <a:lstStyle/>
          <a:p>
            <a:pPr marL="0" indent="0" defTabSz="416691">
              <a:spcBef>
                <a:spcPts val="1100"/>
              </a:spcBef>
              <a:buSzTx/>
              <a:buNone/>
              <a:defRPr b="1" sz="2790">
                <a:uFill>
                  <a:solidFill>
                    <a:srgbClr val="000000"/>
                  </a:solidFill>
                </a:uFill>
                <a:latin typeface="+mj-lt"/>
                <a:ea typeface="+mj-ea"/>
                <a:cs typeface="+mj-cs"/>
                <a:sym typeface="Helvetica"/>
              </a:defRPr>
            </a:pPr>
            <a:r>
              <a:t>In the long run mankind is solving the economic problem:</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A standard of life in 2030 four to eight times higher than seen in 1930…</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Absolute needs are satiable…</a:t>
            </a:r>
          </a:p>
          <a:p>
            <a:pPr lvl="1" marL="680379"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And should be satiated sooner than most of us expect</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The relative need for superiority may well be insatiable…</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The economic problem has been humanity’s biggest problem for all of history:</a:t>
            </a:r>
          </a:p>
          <a:p>
            <a:pPr lvl="1" marL="680379"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So people have worked hard to be more productive</a:t>
            </a:r>
          </a:p>
          <a:p>
            <a:pPr lvl="1" marL="680379"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So people have figured out how to take stuff from others</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What will life be like after the economic problem?</a:t>
            </a:r>
          </a:p>
        </p:txBody>
      </p:sp>
      <p:sp>
        <p:nvSpPr>
          <p:cNvPr id="197"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2:45</a:t>
            </a:r>
          </a:p>
        </p:txBody>
      </p:sp>
      <p:pic>
        <p:nvPicPr>
          <p:cNvPr id="19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854" y="598596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4266666"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he Eagle’s-Eye View"/>
          <p:cNvSpPr txBox="1"/>
          <p:nvPr>
            <p:ph type="title" idx="4294967295"/>
          </p:nvPr>
        </p:nvSpPr>
        <p:spPr>
          <a:xfrm>
            <a:off x="127000" y="11097"/>
            <a:ext cx="8890000" cy="1270001"/>
          </a:xfrm>
          <a:prstGeom prst="rect">
            <a:avLst/>
          </a:prstGeom>
        </p:spPr>
        <p:txBody>
          <a:bodyPr lIns="45718" tIns="45718" rIns="45718" bIns="45718"/>
          <a:lstStyle>
            <a:lvl1pPr defTabSz="377903">
              <a:defRPr sz="5152">
                <a:solidFill>
                  <a:srgbClr val="000080"/>
                </a:solidFill>
              </a:defRPr>
            </a:lvl1pPr>
          </a:lstStyle>
          <a:p>
            <a:pPr/>
            <a:r>
              <a:t>After the Economic Problem</a:t>
            </a:r>
          </a:p>
        </p:txBody>
      </p:sp>
      <p:sp>
        <p:nvSpPr>
          <p:cNvPr id="203" name="Three accelerations:…"/>
          <p:cNvSpPr txBox="1"/>
          <p:nvPr>
            <p:ph type="body" idx="4294967295"/>
          </p:nvPr>
        </p:nvSpPr>
        <p:spPr>
          <a:xfrm>
            <a:off x="127000" y="1270000"/>
            <a:ext cx="8890000" cy="4993522"/>
          </a:xfrm>
          <a:prstGeom prst="rect">
            <a:avLst/>
          </a:prstGeom>
        </p:spPr>
        <p:txBody>
          <a:bodyPr lIns="45718" tIns="45718" rIns="45718" bIns="45718" anchor="t"/>
          <a:lstStyle/>
          <a:p>
            <a:pPr marL="0" indent="0" defTabSz="304677">
              <a:spcBef>
                <a:spcPts val="800"/>
              </a:spcBef>
              <a:buSzTx/>
              <a:buNone/>
              <a:defRPr b="1" sz="2040">
                <a:uFill>
                  <a:solidFill>
                    <a:srgbClr val="000000"/>
                  </a:solidFill>
                </a:uFill>
                <a:latin typeface="+mj-lt"/>
                <a:ea typeface="+mj-ea"/>
                <a:cs typeface="+mj-cs"/>
                <a:sym typeface="Helvetica"/>
              </a:defRPr>
            </a:pPr>
            <a:r>
              <a:t>Keynes has reflections:</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Our impulses, our instincts, and our institutions are all built to deal—one way or another—with the economic problem</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Is there a problem in how people will find meaning in their lives when the spur of necessity is no longer there to make people feel useful?</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Man will be faced with his real, his permanent problem:</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How to use his freedom which science and compound interest will have won for him</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How to live wisely and agreeably and well. </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To judge from the behaviour and the achievements of the wealthy classes to-day in any quarter of the world, the outlook is very depressing! </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“I see us free… [to] once more value ends above means and prefer the good to the useful… honour those who can teach us how to pluck the hour and the day virtuously and well…”</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“But beware!… For at least another hundred years… foul is useful and fair is not:</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Avarice and usury and precaution must be our gods for a little longer still</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Only they can lead us out of the tunnel of economic necessity into daylight </a:t>
            </a:r>
          </a:p>
        </p:txBody>
      </p:sp>
      <p:sp>
        <p:nvSpPr>
          <p:cNvPr id="204"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2:15</a:t>
            </a:r>
          </a:p>
        </p:txBody>
      </p:sp>
      <p:pic>
        <p:nvPicPr>
          <p:cNvPr id="2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8975" y="600074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1423333"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Catch Our Breath…"/>
          <p:cNvSpPr txBox="1"/>
          <p:nvPr>
            <p:ph type="title"/>
          </p:nvPr>
        </p:nvSpPr>
        <p:spPr>
          <a:xfrm>
            <a:off x="276457" y="-3"/>
            <a:ext cx="8572501" cy="1270005"/>
          </a:xfrm>
          <a:prstGeom prst="rect">
            <a:avLst/>
          </a:prstGeom>
        </p:spPr>
        <p:txBody>
          <a:bodyPr/>
          <a:lstStyle>
            <a:lvl1pPr defTabSz="369688">
              <a:defRPr sz="7200">
                <a:solidFill>
                  <a:srgbClr val="000080"/>
                </a:solidFill>
                <a:uFillTx/>
              </a:defRPr>
            </a:lvl1pPr>
          </a:lstStyle>
          <a:p>
            <a:pPr/>
            <a:r>
              <a:t>Catch Our Breath…</a:t>
            </a:r>
          </a:p>
        </p:txBody>
      </p:sp>
      <p:sp>
        <p:nvSpPr>
          <p:cNvPr id="210" name="Ask a couple of questions?…"/>
          <p:cNvSpPr txBox="1"/>
          <p:nvPr>
            <p:ph type="body" sz="half" idx="1"/>
          </p:nvPr>
        </p:nvSpPr>
        <p:spPr>
          <a:xfrm>
            <a:off x="276455" y="1270000"/>
            <a:ext cx="3810005" cy="4762500"/>
          </a:xfrm>
          <a:prstGeom prst="rect">
            <a:avLst/>
          </a:prstGeom>
        </p:spPr>
        <p:txBody>
          <a:bodyPr anchor="t"/>
          <a:lstStyle/>
          <a:p>
            <a:pPr>
              <a:spcBef>
                <a:spcPts val="1200"/>
              </a:spcBef>
              <a:defRPr>
                <a:latin typeface="+mj-lt"/>
                <a:ea typeface="+mj-ea"/>
                <a:cs typeface="+mj-cs"/>
                <a:sym typeface="Helvetica"/>
              </a:defRPr>
            </a:pPr>
            <a:r>
              <a:t>Ask a couple of questions? </a:t>
            </a:r>
          </a:p>
          <a:p>
            <a:pPr>
              <a:spcBef>
                <a:spcPts val="1200"/>
              </a:spcBef>
              <a:defRPr>
                <a:latin typeface="+mj-lt"/>
                <a:ea typeface="+mj-ea"/>
                <a:cs typeface="+mj-cs"/>
                <a:sym typeface="Helvetica"/>
              </a:defRPr>
            </a:pPr>
            <a:r>
              <a:t>Make a couple of comments?</a:t>
            </a:r>
          </a:p>
          <a:p>
            <a:pPr>
              <a:spcBef>
                <a:spcPts val="1200"/>
              </a:spcBef>
              <a:defRPr>
                <a:latin typeface="+mj-lt"/>
                <a:ea typeface="+mj-ea"/>
                <a:cs typeface="+mj-cs"/>
                <a:sym typeface="Helvetica"/>
              </a:defRPr>
            </a:pPr>
            <a:r>
              <a:t>Any more readings to recommend?</a:t>
            </a: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marL="0" indent="0">
              <a:spcBef>
                <a:spcPts val="0"/>
              </a:spcBef>
              <a:buSzTx/>
              <a:buNone/>
              <a:defRPr sz="1600">
                <a:latin typeface="+mj-lt"/>
                <a:ea typeface="+mj-ea"/>
                <a:cs typeface="+mj-cs"/>
                <a:sym typeface="Helvetica"/>
              </a:defRPr>
            </a:pPr>
            <a:r>
              <a:t>&lt;&gt;</a:t>
            </a:r>
          </a:p>
        </p:txBody>
      </p:sp>
      <p:pic>
        <p:nvPicPr>
          <p:cNvPr id="211"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lvl1pPr>
          </a:lstStyle>
          <a:p>
            <a:pPr/>
            <a:r>
              <a:t>Big Ideas: Lecture 26: The Pace and Meaning of Economic Growth</a:t>
            </a:r>
          </a:p>
        </p:txBody>
      </p:sp>
      <p:sp>
        <p:nvSpPr>
          <p:cNvPr id="214"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278891">
              <a:spcBef>
                <a:spcPts val="0"/>
              </a:spcBef>
              <a:buSzTx/>
              <a:buFont typeface="Arial"/>
              <a:buNone/>
              <a:defRPr b="1" sz="1400">
                <a:uFill>
                  <a:solidFill>
                    <a:srgbClr val="000000"/>
                  </a:solidFill>
                </a:uFill>
                <a:latin typeface="+mj-lt"/>
                <a:ea typeface="+mj-ea"/>
                <a:cs typeface="+mj-cs"/>
                <a:sym typeface="Helvetica"/>
              </a:defRPr>
            </a:pPr>
            <a:r>
              <a:t>27. Th May 7: 7.1. The Future?</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Robert Allen (2011): Global Economic History: A Very Short Introduction, selections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https://delong.typepad.com/files/allen-geh.pdf</a:t>
            </a:r>
            <a:r>
              <a:rPr b="0">
                <a:solidFill>
                  <a:srgbClr val="2D3B45"/>
                </a:solidFill>
                <a:latin typeface="Times New Roman"/>
                <a:ea typeface="Times New Roman"/>
                <a:cs typeface="Times New Roman"/>
                <a:sym typeface="Times New Roman"/>
              </a:rPr>
              <a:t>&gt;</a:t>
            </a:r>
          </a:p>
        </p:txBody>
      </p:sp>
      <p:sp>
        <p:nvSpPr>
          <p:cNvPr id="217"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lvl1pPr>
          </a:lstStyle>
          <a:p>
            <a:pPr/>
            <a:r>
              <a:t>Roadmap…</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Catch Our Breath…"/>
          <p:cNvSpPr txBox="1"/>
          <p:nvPr>
            <p:ph type="title"/>
          </p:nvPr>
        </p:nvSpPr>
        <p:spPr>
          <a:xfrm>
            <a:off x="276457" y="-2"/>
            <a:ext cx="8572501" cy="1270003"/>
          </a:xfrm>
          <a:prstGeom prst="rect">
            <a:avLst/>
          </a:prstGeom>
        </p:spPr>
        <p:txBody>
          <a:bodyPr/>
          <a:lstStyle>
            <a:lvl1pPr defTabSz="280962">
              <a:defRPr sz="7200"/>
            </a:lvl1pPr>
          </a:lstStyle>
          <a:p>
            <a:pPr/>
            <a:r>
              <a:t>Catch Our Breath…</a:t>
            </a:r>
          </a:p>
        </p:txBody>
      </p:sp>
      <p:sp>
        <p:nvSpPr>
          <p:cNvPr id="220"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21"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Notes, etc.…"/>
          <p:cNvSpPr txBox="1"/>
          <p:nvPr>
            <p:ph type="title"/>
          </p:nvPr>
        </p:nvSpPr>
        <p:spPr>
          <a:xfrm>
            <a:off x="669726" y="312539"/>
            <a:ext cx="7804548" cy="1116211"/>
          </a:xfrm>
          <a:prstGeom prst="rect">
            <a:avLst/>
          </a:prstGeom>
        </p:spPr>
        <p:txBody>
          <a:bodyPr/>
          <a:lstStyle/>
          <a:p>
            <a:pPr/>
            <a:r>
              <a:t>Notes, etc.…</a:t>
            </a:r>
          </a:p>
        </p:txBody>
      </p:sp>
      <p:sp>
        <p:nvSpPr>
          <p:cNvPr id="224"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25"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The Pace and Meaning of Economic Growth:</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12" name="Discussion"/>
          <p:cNvSpPr txBox="1"/>
          <p:nvPr>
            <p:ph type="title" idx="4294967295"/>
          </p:nvPr>
        </p:nvSpPr>
        <p:spPr>
          <a:xfrm>
            <a:off x="277663" y="-2"/>
            <a:ext cx="8572501" cy="1270003"/>
          </a:xfrm>
          <a:prstGeom prst="rect">
            <a:avLst/>
          </a:prstGeom>
        </p:spPr>
        <p:txBody>
          <a:bodyPr lIns="45718" tIns="45718" rIns="45718" bIns="45718"/>
          <a:lstStyle>
            <a:lvl1pPr>
              <a:defRPr sz="6000"/>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bout the Course"/>
          <p:cNvSpPr txBox="1"/>
          <p:nvPr>
            <p:ph type="title" idx="4294967295"/>
          </p:nvPr>
        </p:nvSpPr>
        <p:spPr>
          <a:xfrm>
            <a:off x="277663" y="-3"/>
            <a:ext cx="8572501" cy="1267128"/>
          </a:xfrm>
          <a:prstGeom prst="rect">
            <a:avLst/>
          </a:prstGeom>
        </p:spPr>
        <p:txBody>
          <a:bodyPr lIns="45718" tIns="45718" rIns="45718" bIns="45718"/>
          <a:lstStyle>
            <a:lvl1pPr>
              <a:defRPr sz="6000"/>
            </a:lvl1pPr>
          </a:lstStyle>
          <a:p>
            <a:pPr/>
            <a:r>
              <a:t>Coronavirus!</a:t>
            </a:r>
          </a:p>
        </p:txBody>
      </p:sp>
      <p:pic>
        <p:nvPicPr>
          <p:cNvPr id="228"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a:uFill>
                  <a:solidFill>
                    <a:srgbClr val="000000"/>
                  </a:solidFill>
                </a:uFill>
              </a:defRPr>
            </a:lvl1pPr>
          </a:lstStyle>
          <a:p>
            <a:pPr/>
            <a:r>
              <a:t>Coronavirus</a:t>
            </a:r>
          </a:p>
        </p:txBody>
      </p:sp>
      <p:sp>
        <p:nvSpPr>
          <p:cNvPr id="232"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33"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34"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35"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36"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37"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a:solidFill>
                  <a:srgbClr val="000080"/>
                </a:solidFill>
                <a:uFill>
                  <a:solidFill>
                    <a:srgbClr val="000000"/>
                  </a:solidFill>
                </a:uFill>
              </a:defRPr>
            </a:lvl1pPr>
          </a:lstStyle>
          <a:p>
            <a:pPr/>
            <a:r>
              <a:t>Coronavirus II</a:t>
            </a:r>
          </a:p>
        </p:txBody>
      </p:sp>
      <p:sp>
        <p:nvSpPr>
          <p:cNvPr id="240"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41"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42"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43"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44"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45"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50"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53"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56"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57"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58"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Thirty Glorious Years"/>
          <p:cNvSpPr txBox="1"/>
          <p:nvPr>
            <p:ph type="title"/>
          </p:nvPr>
        </p:nvSpPr>
        <p:spPr>
          <a:xfrm>
            <a:off x="120872" y="0"/>
            <a:ext cx="8890001" cy="1270001"/>
          </a:xfrm>
          <a:prstGeom prst="rect">
            <a:avLst/>
          </a:prstGeom>
        </p:spPr>
        <p:txBody>
          <a:bodyPr/>
          <a:lstStyle>
            <a:lvl1pPr defTabSz="152968">
              <a:defRPr b="1" sz="3920">
                <a:solidFill>
                  <a:srgbClr val="800000"/>
                </a:solidFill>
                <a:latin typeface="+mj-lt"/>
                <a:ea typeface="+mj-ea"/>
                <a:cs typeface="+mj-cs"/>
                <a:sym typeface="Helvetica"/>
              </a:defRPr>
            </a:lvl1pPr>
          </a:lstStyle>
          <a:p>
            <a:pPr/>
            <a:r>
              <a:t>The Pace and Meaning of Economic Growth</a:t>
            </a:r>
          </a:p>
        </p:txBody>
      </p:sp>
      <p:sp>
        <p:nvSpPr>
          <p:cNvPr id="115" name="There was not that much ground for optimism in the immediate aftermath of World War II.…"/>
          <p:cNvSpPr txBox="1"/>
          <p:nvPr>
            <p:ph type="body" idx="1"/>
          </p:nvPr>
        </p:nvSpPr>
        <p:spPr>
          <a:xfrm>
            <a:off x="120872" y="1270000"/>
            <a:ext cx="8890001" cy="4975681"/>
          </a:xfrm>
          <a:prstGeom prst="rect">
            <a:avLst/>
          </a:prstGeom>
        </p:spPr>
        <p:txBody>
          <a:bodyPr lIns="50800" tIns="50800" rIns="50800" bIns="50800" anchor="t"/>
          <a:lstStyle/>
          <a:p>
            <a:pPr marL="0" indent="0" defTabSz="505571">
              <a:spcBef>
                <a:spcPts val="1100"/>
              </a:spcBef>
              <a:buSzTx/>
              <a:buNone/>
              <a:defRPr b="1" sz="2910">
                <a:uFill>
                  <a:solidFill>
                    <a:srgbClr val="000000"/>
                  </a:solidFill>
                </a:uFill>
                <a:latin typeface="+mj-lt"/>
                <a:ea typeface="+mj-ea"/>
                <a:cs typeface="+mj-cs"/>
                <a:sym typeface="Helvetica"/>
              </a:defRPr>
            </a:pPr>
            <a:r>
              <a:t>26. Tu May 5: 6.5. The Pace and Meaning of Economic Growth:</a:t>
            </a:r>
          </a:p>
          <a:p>
            <a:pPr marL="0" indent="0" defTabSz="505571">
              <a:spcBef>
                <a:spcPts val="1100"/>
              </a:spcBef>
              <a:buSzTx/>
              <a:buNone/>
              <a:defRPr sz="2619">
                <a:uFill>
                  <a:solidFill>
                    <a:srgbClr val="000000"/>
                  </a:solidFill>
                </a:uFill>
                <a:latin typeface="+mj-lt"/>
                <a:ea typeface="+mj-ea"/>
                <a:cs typeface="+mj-cs"/>
                <a:sym typeface="Helvetica"/>
              </a:defRPr>
            </a:pPr>
            <a:r>
              <a:rPr b="1"/>
              <a:t>Readings:</a:t>
            </a:r>
            <a:endParaRPr b="1"/>
          </a:p>
          <a:p>
            <a:pPr lvl="1" marL="719688" indent="-350118" defTabSz="505571">
              <a:spcBef>
                <a:spcPts val="1100"/>
              </a:spcBef>
              <a:buSzPct val="100000"/>
              <a:defRPr sz="2328">
                <a:uFill>
                  <a:solidFill>
                    <a:srgbClr val="000000"/>
                  </a:solidFill>
                </a:uFill>
                <a:latin typeface="Times New Roman"/>
                <a:ea typeface="Times New Roman"/>
                <a:cs typeface="Times New Roman"/>
                <a:sym typeface="Times New Roman"/>
              </a:defRPr>
            </a:pPr>
            <a:r>
              <a:rPr b="1"/>
              <a:t>William Nordhaus </a:t>
            </a:r>
            <a:r>
              <a:t>(1996): </a:t>
            </a:r>
            <a:r>
              <a:rPr i="1"/>
              <a:t>Do Real-Output and Real-Wage Measures Capture Reality?</a:t>
            </a:r>
            <a:r>
              <a:t> &lt;</a:t>
            </a:r>
            <a:r>
              <a:rPr u="sng">
                <a:solidFill>
                  <a:srgbClr val="0000FF"/>
                </a:solidFill>
                <a:uFill>
                  <a:solidFill>
                    <a:srgbClr val="0000FF"/>
                  </a:solidFill>
                </a:uFill>
                <a:hlinkClick r:id="rId2" invalidUrl="" action="" tgtFrame="" tooltip="" history="1" highlightClick="0" endSnd="0"/>
              </a:rPr>
              <a:t>https://www.nber.org/chapters/c6064.pdf</a:t>
            </a:r>
            <a:r>
              <a:t>&gt; </a:t>
            </a:r>
          </a:p>
          <a:p>
            <a:pPr lvl="1" marL="719688" indent="-350118" defTabSz="505571">
              <a:spcBef>
                <a:spcPts val="1100"/>
              </a:spcBef>
              <a:buSzPct val="100000"/>
              <a:defRPr sz="2328">
                <a:uFill>
                  <a:solidFill>
                    <a:srgbClr val="000000"/>
                  </a:solidFill>
                </a:uFill>
                <a:latin typeface="Times New Roman"/>
                <a:ea typeface="Times New Roman"/>
                <a:cs typeface="Times New Roman"/>
                <a:sym typeface="Times New Roman"/>
              </a:defRPr>
            </a:pPr>
            <a:r>
              <a:rPr b="1"/>
              <a:t>Edward Bellamy</a:t>
            </a:r>
            <a:r>
              <a:t> (1887): </a:t>
            </a:r>
            <a:r>
              <a:rPr i="1"/>
              <a:t>Looking Backward 2000-1887</a:t>
            </a:r>
            <a:r>
              <a:t>, selections &lt;</a:t>
            </a:r>
            <a:r>
              <a:rPr u="sng">
                <a:solidFill>
                  <a:srgbClr val="0000FF"/>
                </a:solidFill>
                <a:uFill>
                  <a:solidFill>
                    <a:srgbClr val="0000FF"/>
                  </a:solidFill>
                </a:uFill>
                <a:hlinkClick r:id="rId3" invalidUrl="" action="" tgtFrame="" tooltip="" history="1" highlightClick="0" endSnd="0"/>
              </a:rPr>
              <a:t>https://delong.typepad.com/files/bellamy-backward.pdf</a:t>
            </a:r>
            <a:r>
              <a:t>&gt;</a:t>
            </a:r>
          </a:p>
          <a:p>
            <a:pPr lvl="1" marL="719688" indent="-350118" defTabSz="505571">
              <a:spcBef>
                <a:spcPts val="1100"/>
              </a:spcBef>
              <a:buSzPct val="100000"/>
              <a:defRPr sz="2328">
                <a:uFill>
                  <a:solidFill>
                    <a:srgbClr val="000000"/>
                  </a:solidFill>
                </a:uFill>
                <a:latin typeface="Times New Roman"/>
                <a:ea typeface="Times New Roman"/>
                <a:cs typeface="Times New Roman"/>
                <a:sym typeface="Times New Roman"/>
              </a:defRPr>
            </a:pPr>
            <a:r>
              <a:rPr b="1"/>
              <a:t>John Maynard Keynes </a:t>
            </a:r>
            <a:r>
              <a:t>(1931): </a:t>
            </a:r>
            <a:r>
              <a:rPr i="1"/>
              <a:t>Economic Possibilities for Our Grandchildren</a:t>
            </a:r>
            <a:r>
              <a:t> &lt;</a:t>
            </a:r>
            <a:r>
              <a:rPr u="sng">
                <a:solidFill>
                  <a:srgbClr val="0000FF"/>
                </a:solidFill>
                <a:uFill>
                  <a:solidFill>
                    <a:srgbClr val="0000FF"/>
                  </a:solidFill>
                </a:uFill>
                <a:hlinkClick r:id="rId4" invalidUrl="" action="" tgtFrame="" tooltip="" history="1" highlightClick="0" endSnd="0"/>
              </a:rPr>
              <a:t>https://delong.typepad.com/files/keynes-persuasion.pdf</a:t>
            </a:r>
            <a:r>
              <a:rPr sz="1552"/>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67"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68"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69"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70"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71"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72"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83"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86"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89"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About the Cours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MOAR Coronavirus!</a:t>
            </a:r>
          </a:p>
        </p:txBody>
      </p:sp>
      <p:sp>
        <p:nvSpPr>
          <p:cNvPr id="292"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93"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About the Course"/>
          <p:cNvSpPr txBox="1"/>
          <p:nvPr>
            <p:ph type="title" idx="4294967295"/>
          </p:nvPr>
        </p:nvSpPr>
        <p:spPr>
          <a:xfrm>
            <a:off x="277663" y="-3"/>
            <a:ext cx="8572501" cy="1267128"/>
          </a:xfrm>
          <a:prstGeom prst="rect">
            <a:avLst/>
          </a:prstGeom>
        </p:spPr>
        <p:txBody>
          <a:bodyPr lIns="45718" tIns="45718" rIns="45718" bIns="45718"/>
          <a:lstStyle>
            <a:lvl1pPr defTabSz="202917">
              <a:defRPr sz="3900">
                <a:solidFill>
                  <a:srgbClr val="000080"/>
                </a:solidFill>
              </a:defRPr>
            </a:lvl1pPr>
          </a:lstStyle>
          <a:p>
            <a:pPr/>
            <a:r>
              <a:t>What We Think Happened in Wuhan</a:t>
            </a:r>
          </a:p>
        </p:txBody>
      </p:sp>
      <p:sp>
        <p:nvSpPr>
          <p:cNvPr id="296"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297"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he Eagle’s-Eye View"/>
          <p:cNvSpPr txBox="1"/>
          <p:nvPr>
            <p:ph type="title" idx="4294967295"/>
          </p:nvPr>
        </p:nvSpPr>
        <p:spPr>
          <a:xfrm>
            <a:off x="127000" y="0"/>
            <a:ext cx="8890000" cy="1270000"/>
          </a:xfrm>
          <a:prstGeom prst="rect">
            <a:avLst/>
          </a:prstGeom>
        </p:spPr>
        <p:txBody>
          <a:bodyPr lIns="45718" tIns="45718" rIns="45718" bIns="45718"/>
          <a:lstStyle>
            <a:lvl1pPr defTabSz="177943">
              <a:defRPr sz="4560"/>
            </a:lvl1pPr>
          </a:lstStyle>
          <a:p>
            <a:pPr/>
            <a:r>
              <a:t>Background: Economic Growth</a:t>
            </a:r>
          </a:p>
        </p:txBody>
      </p:sp>
      <p:sp>
        <p:nvSpPr>
          <p:cNvPr id="118" name="Three accelerations:…"/>
          <p:cNvSpPr txBox="1"/>
          <p:nvPr>
            <p:ph type="body" sz="quarter" idx="4294967295"/>
          </p:nvPr>
        </p:nvSpPr>
        <p:spPr>
          <a:xfrm>
            <a:off x="127000" y="1270000"/>
            <a:ext cx="8890000" cy="1285448"/>
          </a:xfrm>
          <a:prstGeom prst="rect">
            <a:avLst/>
          </a:prstGeom>
        </p:spPr>
        <p:txBody>
          <a:bodyPr lIns="45718" tIns="45718" rIns="45718" bIns="45718" anchor="t"/>
          <a:lstStyle/>
          <a:p>
            <a:pPr marL="0" indent="0" defTabSz="273313">
              <a:spcBef>
                <a:spcPts val="700"/>
              </a:spcBef>
              <a:buSzTx/>
              <a:buNone/>
              <a:defRPr b="1" sz="1830">
                <a:uFill>
                  <a:solidFill>
                    <a:srgbClr val="000000"/>
                  </a:solidFill>
                </a:uFill>
                <a:latin typeface="+mj-lt"/>
                <a:ea typeface="+mj-ea"/>
                <a:cs typeface="+mj-cs"/>
                <a:sym typeface="Helvetica"/>
              </a:defRPr>
            </a:pPr>
            <a:r>
              <a:t>The eagle’s-eye view:</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Three accelerations from agrarian-age norm: x 6.5, x 3.5, x 4.5 </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I got into this business in the 1980s: Paul Romer then argued a fourth acceleration was on the way</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Did not happen (yet?)</a:t>
            </a:r>
          </a:p>
        </p:txBody>
      </p:sp>
      <p:pic>
        <p:nvPicPr>
          <p:cNvPr id="119" name="Image" descr="Image"/>
          <p:cNvPicPr>
            <a:picLocks noChangeAspect="1"/>
          </p:cNvPicPr>
          <p:nvPr/>
        </p:nvPicPr>
        <p:blipFill>
          <a:blip r:embed="rId3">
            <a:extLst/>
          </a:blip>
          <a:stretch>
            <a:fillRect/>
          </a:stretch>
        </p:blipFill>
        <p:spPr>
          <a:xfrm>
            <a:off x="742169" y="2555447"/>
            <a:ext cx="7587497" cy="4103443"/>
          </a:xfrm>
          <a:prstGeom prst="rect">
            <a:avLst/>
          </a:prstGeom>
          <a:ln w="12700">
            <a:miter lim="400000"/>
          </a:ln>
        </p:spPr>
      </p:pic>
      <p:sp>
        <p:nvSpPr>
          <p:cNvPr id="120" name="Three accelerations:…"/>
          <p:cNvSpPr txBox="1"/>
          <p:nvPr/>
        </p:nvSpPr>
        <p:spPr>
          <a:xfrm>
            <a:off x="774618" y="6532946"/>
            <a:ext cx="4179290"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5:15 of audio in this slide group; 2:00 here</a:t>
            </a:r>
          </a:p>
        </p:txBody>
      </p:sp>
      <p:pic>
        <p:nvPicPr>
          <p:cNvPr id="12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207922" y="592684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5886666" fill="hold"/>
                                        <p:tgtEl>
                                          <p:spTgt spid="1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About the Cours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The Goal</a:t>
            </a:r>
          </a:p>
        </p:txBody>
      </p:sp>
      <p:sp>
        <p:nvSpPr>
          <p:cNvPr id="300"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01"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a:solidFill>
                  <a:srgbClr val="000080"/>
                </a:solidFill>
                <a:uFill>
                  <a:solidFill>
                    <a:srgbClr val="000000"/>
                  </a:solidFill>
                </a:uFill>
              </a:defRPr>
            </a:lvl1pPr>
          </a:lstStyle>
          <a:p>
            <a:pPr/>
            <a:r>
              <a:t>References</a:t>
            </a:r>
          </a:p>
        </p:txBody>
      </p:sp>
      <p:sp>
        <p:nvSpPr>
          <p:cNvPr id="304"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About the Cours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MOAR Coronavirus!</a:t>
            </a:r>
          </a:p>
        </p:txBody>
      </p:sp>
      <p:sp>
        <p:nvSpPr>
          <p:cNvPr id="307"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Catch Our Breath…"/>
          <p:cNvSpPr txBox="1"/>
          <p:nvPr>
            <p:ph type="title"/>
          </p:nvPr>
        </p:nvSpPr>
        <p:spPr>
          <a:xfrm>
            <a:off x="276457" y="-1"/>
            <a:ext cx="8572501" cy="1270001"/>
          </a:xfrm>
          <a:prstGeom prst="rect">
            <a:avLst/>
          </a:prstGeom>
        </p:spPr>
        <p:txBody>
          <a:bodyPr/>
          <a:lstStyle>
            <a:lvl1pPr defTabSz="369689">
              <a:lnSpc>
                <a:spcPts val="10400"/>
              </a:lnSpc>
              <a:defRPr sz="7200"/>
            </a:lvl1pPr>
          </a:lstStyle>
          <a:p>
            <a:pPr/>
            <a:r>
              <a:t>Catch Our Breath…</a:t>
            </a:r>
          </a:p>
        </p:txBody>
      </p:sp>
      <p:sp>
        <p:nvSpPr>
          <p:cNvPr id="310"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11"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12"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About the Course"/>
          <p:cNvSpPr txBox="1"/>
          <p:nvPr>
            <p:ph type="title" idx="4294967295"/>
          </p:nvPr>
        </p:nvSpPr>
        <p:spPr>
          <a:xfrm>
            <a:off x="277663" y="-3"/>
            <a:ext cx="8572501" cy="1267128"/>
          </a:xfrm>
          <a:prstGeom prst="rect">
            <a:avLst/>
          </a:prstGeom>
        </p:spPr>
        <p:txBody>
          <a:bodyPr lIns="45718" tIns="45718" rIns="45718" bIns="45718"/>
          <a:lstStyle>
            <a:lvl1pPr defTabSz="224770">
              <a:defRPr sz="5760">
                <a:solidFill>
                  <a:srgbClr val="000080"/>
                </a:solidFill>
              </a:defRPr>
            </a:lvl1pPr>
          </a:lstStyle>
          <a:p>
            <a:pPr/>
            <a:r>
              <a:t>Coronavirus! (March 16)</a:t>
            </a:r>
          </a:p>
        </p:txBody>
      </p:sp>
      <p:sp>
        <p:nvSpPr>
          <p:cNvPr id="31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About the Course"/>
          <p:cNvSpPr txBox="1"/>
          <p:nvPr>
            <p:ph type="title" idx="4294967295"/>
          </p:nvPr>
        </p:nvSpPr>
        <p:spPr>
          <a:xfrm>
            <a:off x="277663" y="139697"/>
            <a:ext cx="8572502" cy="1267128"/>
          </a:xfrm>
          <a:prstGeom prst="rect">
            <a:avLst/>
          </a:prstGeom>
        </p:spPr>
        <p:txBody>
          <a:bodyPr lIns="45718" tIns="45718" rIns="45718" bIns="45718"/>
          <a:lstStyle>
            <a:lvl1pPr>
              <a:defRPr sz="6000">
                <a:solidFill>
                  <a:srgbClr val="000080"/>
                </a:solidFill>
              </a:defRPr>
            </a:lvl1pPr>
          </a:lstStyle>
          <a:p>
            <a:pPr/>
            <a:r>
              <a:t>MOAR Coronavirus!</a:t>
            </a:r>
          </a:p>
        </p:txBody>
      </p:sp>
      <p:sp>
        <p:nvSpPr>
          <p:cNvPr id="318"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19"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20"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About the Cours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MOAR Coronavirus!</a:t>
            </a:r>
          </a:p>
        </p:txBody>
      </p:sp>
      <p:sp>
        <p:nvSpPr>
          <p:cNvPr id="323"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24"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25"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Catch Our Breath…"/>
          <p:cNvSpPr txBox="1"/>
          <p:nvPr>
            <p:ph type="title"/>
          </p:nvPr>
        </p:nvSpPr>
        <p:spPr>
          <a:xfrm>
            <a:off x="276457" y="-3"/>
            <a:ext cx="8572501" cy="1270005"/>
          </a:xfrm>
          <a:prstGeom prst="rect">
            <a:avLst/>
          </a:prstGeom>
        </p:spPr>
        <p:txBody>
          <a:bodyPr/>
          <a:lstStyle/>
          <a:p>
            <a:pPr/>
            <a:r>
              <a:t>Notes</a:t>
            </a:r>
          </a:p>
        </p:txBody>
      </p:sp>
      <p:sp>
        <p:nvSpPr>
          <p:cNvPr id="32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2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What if there had been no Commercial Revolution?…"/>
          <p:cNvSpPr txBox="1"/>
          <p:nvPr>
            <p:ph type="body" sz="half" idx="4294967295"/>
          </p:nvPr>
        </p:nvSpPr>
        <p:spPr>
          <a:xfrm>
            <a:off x="277662" y="1267121"/>
            <a:ext cx="4419963" cy="5327977"/>
          </a:xfrm>
          <a:prstGeom prst="rect">
            <a:avLst/>
          </a:prstGeom>
        </p:spPr>
        <p:txBody>
          <a:bodyPr lIns="45718" tIns="45718" rIns="45718" bIns="45718" anchor="t"/>
          <a:lstStyle/>
          <a:p>
            <a:pPr marL="0" indent="0" defTabSz="374904">
              <a:spcBef>
                <a:spcPts val="900"/>
              </a:spcBef>
              <a:buSzTx/>
              <a:buFont typeface="Arial"/>
              <a:buNone/>
              <a:defRPr b="1">
                <a:uFill>
                  <a:solidFill>
                    <a:srgbClr val="000000"/>
                  </a:solidFill>
                </a:uFill>
                <a:latin typeface="+mj-lt"/>
                <a:ea typeface="+mj-ea"/>
                <a:cs typeface="+mj-cs"/>
                <a:sym typeface="Helvetica"/>
              </a:defRPr>
            </a:pPr>
            <a:r>
              <a:t>What if there had been no Commercial Revolution?</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What would we have to eliminate from our world?</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The New World &amp; the Columbian Exchange</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Merchant republics &amp; constitutional monarchies</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Printing as transformative for intellectual life?</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Is this plausible?</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Rate of ideas growth settles at 0.035%/yr = 0.7%/generation</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Doubling time of 2000 years </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World today of 1/10 population, $2.50/day</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Population growing at glacial pace</a:t>
            </a:r>
          </a:p>
        </p:txBody>
      </p:sp>
      <p:sp>
        <p:nvSpPr>
          <p:cNvPr id="332" name="Permanent Agrarian Age World"/>
          <p:cNvSpPr txBox="1"/>
          <p:nvPr>
            <p:ph type="title" idx="4294967295"/>
          </p:nvPr>
        </p:nvSpPr>
        <p:spPr>
          <a:xfrm>
            <a:off x="277663" y="-2"/>
            <a:ext cx="8572501" cy="1270003"/>
          </a:xfrm>
          <a:prstGeom prst="rect">
            <a:avLst/>
          </a:prstGeom>
        </p:spPr>
        <p:txBody>
          <a:bodyPr lIns="45718" tIns="45718" rIns="45718" bIns="45718"/>
          <a:lstStyle>
            <a:lvl1pPr defTabSz="342900">
              <a:defRPr sz="4500"/>
            </a:lvl1pPr>
          </a:lstStyle>
          <a:p>
            <a:pPr/>
            <a:r>
              <a:t>Permanent Agrarian Age World</a:t>
            </a:r>
          </a:p>
        </p:txBody>
      </p:sp>
      <p:pic>
        <p:nvPicPr>
          <p:cNvPr id="333" name="Image" descr="Image"/>
          <p:cNvPicPr>
            <a:picLocks noChangeAspect="1"/>
          </p:cNvPicPr>
          <p:nvPr/>
        </p:nvPicPr>
        <p:blipFill>
          <a:blip r:embed="rId2">
            <a:extLst/>
          </a:blip>
          <a:stretch>
            <a:fillRect/>
          </a:stretch>
        </p:blipFill>
        <p:spPr>
          <a:xfrm>
            <a:off x="4697624" y="1267121"/>
            <a:ext cx="4152541" cy="5327977"/>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What if things had stuck at the Commercial Revolution?…"/>
          <p:cNvSpPr txBox="1"/>
          <p:nvPr>
            <p:ph type="body" sz="half" idx="4294967295"/>
          </p:nvPr>
        </p:nvSpPr>
        <p:spPr>
          <a:xfrm>
            <a:off x="277662" y="1267121"/>
            <a:ext cx="4419963" cy="5250995"/>
          </a:xfrm>
          <a:prstGeom prst="rect">
            <a:avLst/>
          </a:prstGeom>
        </p:spPr>
        <p:txBody>
          <a:bodyPr lIns="45718" tIns="45718" rIns="45718" bIns="45718" anchor="t"/>
          <a:lstStyle/>
          <a:p>
            <a:pPr marL="0" indent="0" defTabSz="434340">
              <a:spcBef>
                <a:spcPts val="1100"/>
              </a:spcBef>
              <a:buSzTx/>
              <a:buFont typeface="Arial"/>
              <a:buNone/>
              <a:defRPr b="1" sz="2800">
                <a:uFill>
                  <a:solidFill>
                    <a:srgbClr val="000000"/>
                  </a:solidFill>
                </a:uFill>
                <a:latin typeface="+mj-lt"/>
                <a:ea typeface="+mj-ea"/>
                <a:cs typeface="+mj-cs"/>
                <a:sym typeface="Helvetica"/>
              </a:defRPr>
            </a:pPr>
            <a:r>
              <a:t>What if things had stuck at the Commercial Revolution?</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What would we have to eliminate from our world?</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Coal or the British Empire</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Science, tinkering, and nature manipulation?</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Is this plausible?</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Global rate of ideas growth of 0.15%/yr = 4%/generation, broadly shared </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Doubling time of 500 years</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World today of 1/5 our population, $3/day</a:t>
            </a:r>
          </a:p>
        </p:txBody>
      </p:sp>
      <p:sp>
        <p:nvSpPr>
          <p:cNvPr id="336" name="Gunpowder Empire World"/>
          <p:cNvSpPr txBox="1"/>
          <p:nvPr>
            <p:ph type="title" idx="4294967295"/>
          </p:nvPr>
        </p:nvSpPr>
        <p:spPr>
          <a:xfrm>
            <a:off x="277663" y="-2"/>
            <a:ext cx="8572501" cy="1270003"/>
          </a:xfrm>
          <a:prstGeom prst="rect">
            <a:avLst/>
          </a:prstGeom>
        </p:spPr>
        <p:txBody>
          <a:bodyPr lIns="45718" tIns="45718" rIns="45718" bIns="45718"/>
          <a:lstStyle>
            <a:lvl1pPr defTabSz="411479">
              <a:defRPr sz="5400">
                <a:solidFill>
                  <a:srgbClr val="000080"/>
                </a:solidFill>
              </a:defRPr>
            </a:lvl1pPr>
          </a:lstStyle>
          <a:p>
            <a:pPr/>
            <a:r>
              <a:t>Gunpowder Empire World</a:t>
            </a:r>
          </a:p>
        </p:txBody>
      </p:sp>
      <p:pic>
        <p:nvPicPr>
          <p:cNvPr id="337" name="Image" descr="Image"/>
          <p:cNvPicPr>
            <a:picLocks noChangeAspect="1"/>
          </p:cNvPicPr>
          <p:nvPr/>
        </p:nvPicPr>
        <p:blipFill>
          <a:blip r:embed="rId2">
            <a:extLst/>
          </a:blip>
          <a:stretch>
            <a:fillRect/>
          </a:stretch>
        </p:blipFill>
        <p:spPr>
          <a:xfrm>
            <a:off x="4697624" y="1267121"/>
            <a:ext cx="4152541" cy="525099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he Eagle’s-Eye View"/>
          <p:cNvSpPr txBox="1"/>
          <p:nvPr>
            <p:ph type="title" idx="4294967295"/>
          </p:nvPr>
        </p:nvSpPr>
        <p:spPr>
          <a:xfrm>
            <a:off x="127000" y="11097"/>
            <a:ext cx="8890000" cy="1270001"/>
          </a:xfrm>
          <a:prstGeom prst="rect">
            <a:avLst/>
          </a:prstGeom>
        </p:spPr>
        <p:txBody>
          <a:bodyPr lIns="45718" tIns="45718" rIns="45718" bIns="45718"/>
          <a:lstStyle>
            <a:lvl1pPr defTabSz="279320">
              <a:defRPr sz="3808">
                <a:solidFill>
                  <a:srgbClr val="000080"/>
                </a:solidFill>
              </a:defRPr>
            </a:lvl1pPr>
          </a:lstStyle>
          <a:p>
            <a:pPr/>
            <a:r>
              <a:t>Features of Modern Economic Growth</a:t>
            </a:r>
          </a:p>
        </p:txBody>
      </p:sp>
      <p:sp>
        <p:nvSpPr>
          <p:cNvPr id="126" name="Three accelerations:…"/>
          <p:cNvSpPr txBox="1"/>
          <p:nvPr>
            <p:ph type="body" sz="half" idx="4294967295"/>
          </p:nvPr>
        </p:nvSpPr>
        <p:spPr>
          <a:xfrm>
            <a:off x="127000" y="1270000"/>
            <a:ext cx="4323718" cy="5080000"/>
          </a:xfrm>
          <a:prstGeom prst="rect">
            <a:avLst/>
          </a:prstGeom>
        </p:spPr>
        <p:txBody>
          <a:bodyPr lIns="45718" tIns="45718" rIns="45718" bIns="45718" anchor="t"/>
          <a:lstStyle/>
          <a:p>
            <a:pPr marL="0" indent="0" defTabSz="259871">
              <a:spcBef>
                <a:spcPts val="600"/>
              </a:spcBef>
              <a:buSzTx/>
              <a:buNone/>
              <a:defRPr b="1" sz="1740">
                <a:uFill>
                  <a:solidFill>
                    <a:srgbClr val="000000"/>
                  </a:solidFill>
                </a:uFill>
                <a:latin typeface="+mj-lt"/>
                <a:ea typeface="+mj-ea"/>
                <a:cs typeface="+mj-cs"/>
                <a:sym typeface="Helvetica"/>
              </a:defRPr>
            </a:pPr>
            <a:r>
              <a:t>As conventionally measured:</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Ideas growth of 2.1%/yr:</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Doubling time of 33 years</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More change in one year than in 50 in the agrarian age</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Enormous growth in global inequality </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Driven by:</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Industrial research lab: routinization &amp; rationalization of invention &amp; innovation</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Modern corporation: routinization &amp; rationalization of the deployment of ideas</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Globalization</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Transport</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Communications</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Migration</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Demographic transition</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American ascendancy: “the furnace where the future is being forged”</a:t>
            </a:r>
          </a:p>
        </p:txBody>
      </p:sp>
      <p:pic>
        <p:nvPicPr>
          <p:cNvPr id="127" name="Screen Shot 2020-02-18 at 9.00.59 AM.png" descr="Screen Shot 2020-02-18 at 9.00.59 AM.png"/>
          <p:cNvPicPr>
            <a:picLocks noChangeAspect="1"/>
          </p:cNvPicPr>
          <p:nvPr/>
        </p:nvPicPr>
        <p:blipFill>
          <a:blip r:embed="rId3">
            <a:extLst/>
          </a:blip>
          <a:stretch>
            <a:fillRect/>
          </a:stretch>
        </p:blipFill>
        <p:spPr>
          <a:xfrm>
            <a:off x="4526446" y="1193371"/>
            <a:ext cx="4323719" cy="2842860"/>
          </a:xfrm>
          <a:prstGeom prst="rect">
            <a:avLst/>
          </a:prstGeom>
          <a:ln w="12700">
            <a:miter lim="400000"/>
          </a:ln>
        </p:spPr>
      </p:pic>
      <p:pic>
        <p:nvPicPr>
          <p:cNvPr id="128" name="Image" descr="Image"/>
          <p:cNvPicPr>
            <a:picLocks noChangeAspect="1"/>
          </p:cNvPicPr>
          <p:nvPr/>
        </p:nvPicPr>
        <p:blipFill>
          <a:blip r:embed="rId4">
            <a:extLst/>
          </a:blip>
          <a:stretch>
            <a:fillRect/>
          </a:stretch>
        </p:blipFill>
        <p:spPr>
          <a:xfrm>
            <a:off x="4526446" y="4069520"/>
            <a:ext cx="4323719" cy="2593901"/>
          </a:xfrm>
          <a:prstGeom prst="rect">
            <a:avLst/>
          </a:prstGeom>
          <a:ln w="12700">
            <a:miter lim="400000"/>
          </a:ln>
        </p:spPr>
      </p:pic>
      <p:sp>
        <p:nvSpPr>
          <p:cNvPr id="129"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1:15</a:t>
            </a:r>
          </a:p>
        </p:txBody>
      </p:sp>
      <p:pic>
        <p:nvPicPr>
          <p:cNvPr id="13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9414" y="59564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466666"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teampunk World"/>
          <p:cNvSpPr txBox="1"/>
          <p:nvPr>
            <p:ph type="title" idx="4294967295"/>
          </p:nvPr>
        </p:nvSpPr>
        <p:spPr>
          <a:xfrm>
            <a:off x="277663" y="-1"/>
            <a:ext cx="8572501" cy="1270003"/>
          </a:xfrm>
          <a:prstGeom prst="rect">
            <a:avLst/>
          </a:prstGeom>
        </p:spPr>
        <p:txBody>
          <a:bodyPr lIns="45718" tIns="45718" rIns="45718" bIns="45718"/>
          <a:lstStyle>
            <a:lvl1pPr>
              <a:defRPr sz="6000">
                <a:solidFill>
                  <a:srgbClr val="000080"/>
                </a:solidFill>
              </a:defRPr>
            </a:lvl1pPr>
          </a:lstStyle>
          <a:p>
            <a:pPr/>
            <a:r>
              <a:t>Steampunk World</a:t>
            </a:r>
          </a:p>
        </p:txBody>
      </p:sp>
      <p:sp>
        <p:nvSpPr>
          <p:cNvPr id="340" name="What if there had been no Industrial Revolution?…"/>
          <p:cNvSpPr txBox="1"/>
          <p:nvPr>
            <p:ph type="body" sz="half" idx="4294967295"/>
          </p:nvPr>
        </p:nvSpPr>
        <p:spPr>
          <a:xfrm>
            <a:off x="277662" y="1267121"/>
            <a:ext cx="4419963" cy="5327977"/>
          </a:xfrm>
          <a:prstGeom prst="rect">
            <a:avLst/>
          </a:prstGeom>
        </p:spPr>
        <p:txBody>
          <a:bodyPr lIns="45718" tIns="45718" rIns="45718" bIns="45718" anchor="t"/>
          <a:lstStyle/>
          <a:p>
            <a:pPr marL="0" indent="0" defTabSz="342900">
              <a:spcBef>
                <a:spcPts val="900"/>
              </a:spcBef>
              <a:buSzTx/>
              <a:buFont typeface="Arial"/>
              <a:buNone/>
              <a:defRPr b="1" sz="2200">
                <a:uFill>
                  <a:solidFill>
                    <a:srgbClr val="000000"/>
                  </a:solidFill>
                </a:uFill>
                <a:latin typeface="+mj-lt"/>
                <a:ea typeface="+mj-ea"/>
                <a:cs typeface="+mj-cs"/>
                <a:sym typeface="Helvetica"/>
              </a:defRPr>
            </a:pPr>
            <a:r>
              <a:t>What if there had been no Industrial Revolution?</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What would we have to eliminate from our world?</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Post-1870 speedup of STEM labor force growth</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Industrial research lab to rationalize &amp; routinize &amp; modern corporation to deploy ideas</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Globalization?</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Is this plausible?</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Stepping-on-toes &amp; low-hanging-fruit</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Arguments that it was inevitable lead to expectations of further growth accelerations—which we have not had</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settles at ideas growth of 0.44%/yr—12%/generation</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doubling time of 150 years</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today of 2.7 billion, $5/day</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reaches today’s population in 2200</a:t>
            </a:r>
          </a:p>
        </p:txBody>
      </p:sp>
      <p:pic>
        <p:nvPicPr>
          <p:cNvPr id="341" name="Image" descr="Image"/>
          <p:cNvPicPr>
            <a:picLocks noChangeAspect="1"/>
          </p:cNvPicPr>
          <p:nvPr/>
        </p:nvPicPr>
        <p:blipFill>
          <a:blip r:embed="rId2">
            <a:extLst/>
          </a:blip>
          <a:stretch>
            <a:fillRect/>
          </a:stretch>
        </p:blipFill>
        <p:spPr>
          <a:xfrm>
            <a:off x="4697624" y="1269999"/>
            <a:ext cx="4152541" cy="532509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he Eagle’s-Eye View"/>
          <p:cNvSpPr txBox="1"/>
          <p:nvPr>
            <p:ph type="title" idx="4294967295"/>
          </p:nvPr>
        </p:nvSpPr>
        <p:spPr>
          <a:xfrm>
            <a:off x="127000" y="11097"/>
            <a:ext cx="8890000" cy="1270001"/>
          </a:xfrm>
          <a:prstGeom prst="rect">
            <a:avLst/>
          </a:prstGeom>
        </p:spPr>
        <p:txBody>
          <a:bodyPr lIns="45718" tIns="45718" rIns="45718" bIns="45718"/>
          <a:lstStyle>
            <a:lvl1pPr defTabSz="193059">
              <a:defRPr sz="3759">
                <a:solidFill>
                  <a:srgbClr val="000080"/>
                </a:solidFill>
              </a:defRPr>
            </a:lvl1pPr>
          </a:lstStyle>
          <a:p>
            <a:pPr/>
            <a:r>
              <a:t>Are These Conventional Measures at All Accurate?</a:t>
            </a:r>
          </a:p>
        </p:txBody>
      </p:sp>
      <p:sp>
        <p:nvSpPr>
          <p:cNvPr id="135" name="Three accelerations:…"/>
          <p:cNvSpPr txBox="1"/>
          <p:nvPr>
            <p:ph type="body" idx="4294967295"/>
          </p:nvPr>
        </p:nvSpPr>
        <p:spPr>
          <a:xfrm>
            <a:off x="127000" y="1270000"/>
            <a:ext cx="6477246" cy="5080000"/>
          </a:xfrm>
          <a:prstGeom prst="rect">
            <a:avLst/>
          </a:prstGeom>
        </p:spPr>
        <p:txBody>
          <a:bodyPr lIns="45718" tIns="45718" rIns="45718" bIns="45718" anchor="t"/>
          <a:lstStyle/>
          <a:p>
            <a:pPr marL="0" indent="0" defTabSz="273313">
              <a:spcBef>
                <a:spcPts val="700"/>
              </a:spcBef>
              <a:buSzTx/>
              <a:buNone/>
              <a:defRPr b="1" sz="1830">
                <a:uFill>
                  <a:solidFill>
                    <a:srgbClr val="000000"/>
                  </a:solidFill>
                </a:uFill>
                <a:latin typeface="+mj-lt"/>
                <a:ea typeface="+mj-ea"/>
                <a:cs typeface="+mj-cs"/>
                <a:sym typeface="Helvetica"/>
              </a:defRPr>
            </a:pPr>
            <a:r>
              <a:t>Enormous changes in relative prices:</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A short book today trades for 2 lb. of flour</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At 25 𐆖 for 100 lines, a short book in the time of Diocletian traded for 250 lb. of flour</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And the same in the time of Martial: 1 𐆘/page (note the 40-to-1 inflation)</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General labor wage then: 2.5 lbs. flour/day…</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General labor wage now: 120 lbs. flour/day</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I have 1000 physical books in my sight right now—that’s enough flour in the time of Diocletian or Martial to feed 3 cohorts of the imperial Roman army for a year</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Plus there are all the books I have at my virtual fingertips…</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Standard statistics say we are only 15 times as rich…</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On the physical book standard, a typical California annual household income today would pay the wages of 1,500 men for a year.</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On the wheat flour standard, a typical California annual household income today would pay the wages of 50 men for a year.</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On the unskilled labor standard, a typical California annual household income today would pay the wages of two unskilled servants for a year.</a:t>
            </a:r>
          </a:p>
        </p:txBody>
      </p:sp>
      <p:pic>
        <p:nvPicPr>
          <p:cNvPr id="136" name="Image" descr="Image"/>
          <p:cNvPicPr>
            <a:picLocks noChangeAspect="1"/>
          </p:cNvPicPr>
          <p:nvPr/>
        </p:nvPicPr>
        <p:blipFill>
          <a:blip r:embed="rId3">
            <a:extLst/>
          </a:blip>
          <a:stretch>
            <a:fillRect/>
          </a:stretch>
        </p:blipFill>
        <p:spPr>
          <a:xfrm>
            <a:off x="6626993" y="1297246"/>
            <a:ext cx="2372699" cy="2498356"/>
          </a:xfrm>
          <a:prstGeom prst="rect">
            <a:avLst/>
          </a:prstGeom>
          <a:ln w="12700">
            <a:miter lim="400000"/>
          </a:ln>
        </p:spPr>
      </p:pic>
      <p:pic>
        <p:nvPicPr>
          <p:cNvPr id="137" name="Image" descr="Image"/>
          <p:cNvPicPr>
            <a:picLocks noChangeAspect="1"/>
          </p:cNvPicPr>
          <p:nvPr/>
        </p:nvPicPr>
        <p:blipFill>
          <a:blip r:embed="rId4">
            <a:extLst/>
          </a:blip>
          <a:srcRect l="0" t="0" r="0" b="9165"/>
          <a:stretch>
            <a:fillRect/>
          </a:stretch>
        </p:blipFill>
        <p:spPr>
          <a:xfrm>
            <a:off x="6611949" y="5137449"/>
            <a:ext cx="2402787" cy="1536158"/>
          </a:xfrm>
          <a:prstGeom prst="rect">
            <a:avLst/>
          </a:prstGeom>
          <a:ln w="12700">
            <a:miter lim="400000"/>
          </a:ln>
        </p:spPr>
      </p:pic>
      <p:pic>
        <p:nvPicPr>
          <p:cNvPr id="138" name="Image" descr="Image"/>
          <p:cNvPicPr>
            <a:picLocks noChangeAspect="1"/>
          </p:cNvPicPr>
          <p:nvPr/>
        </p:nvPicPr>
        <p:blipFill>
          <a:blip r:embed="rId5">
            <a:extLst/>
          </a:blip>
          <a:stretch>
            <a:fillRect/>
          </a:stretch>
        </p:blipFill>
        <p:spPr>
          <a:xfrm>
            <a:off x="6613552" y="3762514"/>
            <a:ext cx="2399581" cy="1380853"/>
          </a:xfrm>
          <a:prstGeom prst="rect">
            <a:avLst/>
          </a:prstGeom>
          <a:ln w="12700">
            <a:miter lim="400000"/>
          </a:ln>
        </p:spPr>
      </p:pic>
      <p:sp>
        <p:nvSpPr>
          <p:cNvPr id="139"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14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4926" y="594162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311666" fill="hold"/>
                                        <p:tgtEl>
                                          <p:spTgt spid="1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Bill Nordhaus: History of Lighting"/>
          <p:cNvSpPr txBox="1"/>
          <p:nvPr>
            <p:ph type="title" idx="4294967295"/>
          </p:nvPr>
        </p:nvSpPr>
        <p:spPr>
          <a:xfrm>
            <a:off x="115439" y="0"/>
            <a:ext cx="8890001" cy="1270001"/>
          </a:xfrm>
          <a:prstGeom prst="rect">
            <a:avLst/>
          </a:prstGeom>
        </p:spPr>
        <p:txBody>
          <a:bodyPr lIns="45718" tIns="45718" rIns="45718" bIns="45718"/>
          <a:lstStyle>
            <a:lvl1pPr defTabSz="168577">
              <a:defRPr sz="4320"/>
            </a:lvl1pPr>
          </a:lstStyle>
          <a:p>
            <a:pPr/>
            <a:r>
              <a:t>Bill Nordhaus: History of Lighting</a:t>
            </a:r>
          </a:p>
        </p:txBody>
      </p:sp>
      <p:sp>
        <p:nvSpPr>
          <p:cNvPr id="145" name="William D. Nordhaus. 1997. “Do Real-Output and Real-Wage Measures Capture Reality? The History of Lighting Suggests Not.” In The Economics of New Goods, edited by Timothy F. Bresnahan and Robert J. Gordon. Chicago: University of Chicago Press for NBER, p"/>
          <p:cNvSpPr txBox="1"/>
          <p:nvPr>
            <p:ph type="body" sz="half" idx="4294967295"/>
          </p:nvPr>
        </p:nvSpPr>
        <p:spPr>
          <a:xfrm>
            <a:off x="115439" y="1270000"/>
            <a:ext cx="4154591" cy="5080002"/>
          </a:xfrm>
          <a:prstGeom prst="rect">
            <a:avLst/>
          </a:prstGeom>
        </p:spPr>
        <p:txBody>
          <a:bodyPr lIns="45718" tIns="45718" rIns="45718" bIns="45718" anchor="t"/>
          <a:lstStyle/>
          <a:p>
            <a:pPr marL="175906" indent="-175906" defTabSz="234543">
              <a:spcBef>
                <a:spcPts val="1000"/>
              </a:spcBef>
              <a:buSzPct val="100000"/>
              <a:buFont typeface="Arial"/>
              <a:defRPr sz="2159">
                <a:uFill>
                  <a:solidFill>
                    <a:srgbClr val="000000"/>
                  </a:solidFill>
                </a:uFill>
                <a:latin typeface="Times New Roman"/>
                <a:ea typeface="Times New Roman"/>
                <a:cs typeface="Times New Roman"/>
                <a:sym typeface="Times New Roman"/>
              </a:defRPr>
            </a:pPr>
            <a:r>
              <a:t>William D. Nordhaus. 1997. “Do Real-Output and Real-Wage Measures Capture Reality? The History of Lighting Suggests Not.” In </a:t>
            </a:r>
            <a:r>
              <a:rPr i="1"/>
              <a:t>The Economics of New Goods</a:t>
            </a:r>
            <a:r>
              <a:t>, edited by Timothy F. Bresnahan and Robert J. Gordon. Chicago: University of Chicago Press for NBER, pp. 29– 66. </a:t>
            </a:r>
            <a:r>
              <a:rPr u="sng">
                <a:solidFill>
                  <a:srgbClr val="0000FF"/>
                </a:solidFill>
                <a:uFill>
                  <a:solidFill>
                    <a:srgbClr val="0000FF"/>
                  </a:solidFill>
                </a:uFill>
                <a:hlinkClick r:id="rId3" invalidUrl="" action="" tgtFrame="" tooltip="" history="1" highlightClick="0" endSnd="0"/>
              </a:rPr>
              <a:t>http://www.nber.org/chapters/c6064</a:t>
            </a:r>
          </a:p>
          <a:p>
            <a:pPr marL="175906" indent="-175906" defTabSz="234543">
              <a:spcBef>
                <a:spcPts val="1000"/>
              </a:spcBef>
              <a:buSzPct val="100000"/>
              <a:buFont typeface="Arial"/>
              <a:defRPr sz="2159">
                <a:uFill>
                  <a:solidFill>
                    <a:srgbClr val="000000"/>
                  </a:solidFill>
                </a:uFill>
                <a:latin typeface="Times New Roman"/>
                <a:ea typeface="Times New Roman"/>
                <a:cs typeface="Times New Roman"/>
                <a:sym typeface="Times New Roman"/>
              </a:defRPr>
            </a:pPr>
          </a:p>
          <a:p>
            <a:pPr marL="175906" indent="-175906" defTabSz="234543">
              <a:spcBef>
                <a:spcPts val="1000"/>
              </a:spcBef>
              <a:buSzPct val="100000"/>
              <a:buFont typeface="Arial"/>
              <a:defRPr sz="2159">
                <a:uFill>
                  <a:solidFill>
                    <a:srgbClr val="000000"/>
                  </a:solidFill>
                </a:uFill>
                <a:latin typeface="Times New Roman"/>
                <a:ea typeface="Times New Roman"/>
                <a:cs typeface="Times New Roman"/>
                <a:sym typeface="Times New Roman"/>
              </a:defRPr>
            </a:pPr>
            <a:r>
              <a:t>Conventional measures: a 15-fold increase in real first-world GDP/capita and productivity</a:t>
            </a:r>
          </a:p>
        </p:txBody>
      </p:sp>
      <p:pic>
        <p:nvPicPr>
          <p:cNvPr id="146" name="www_nber_org_chapters_c6064_pdf.png" descr="www_nber_org_chapters_c6064_pdf.png"/>
          <p:cNvPicPr>
            <a:picLocks noChangeAspect="1"/>
          </p:cNvPicPr>
          <p:nvPr/>
        </p:nvPicPr>
        <p:blipFill>
          <a:blip r:embed="rId4">
            <a:extLst/>
          </a:blip>
          <a:srcRect l="0" t="0" r="0" b="8895"/>
          <a:stretch>
            <a:fillRect/>
          </a:stretch>
        </p:blipFill>
        <p:spPr>
          <a:xfrm>
            <a:off x="3925439" y="1360676"/>
            <a:ext cx="5080002" cy="4628104"/>
          </a:xfrm>
          <a:prstGeom prst="rect">
            <a:avLst/>
          </a:prstGeom>
          <a:ln w="12700">
            <a:miter lim="400000"/>
          </a:ln>
        </p:spPr>
      </p:pic>
      <p:sp>
        <p:nvSpPr>
          <p:cNvPr id="147"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0:45</a:t>
            </a:r>
          </a:p>
        </p:txBody>
      </p:sp>
      <p:pic>
        <p:nvPicPr>
          <p:cNvPr id="14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8975" y="597118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260000" fill="hold"/>
                                        <p:tgtEl>
                                          <p:spTgt spid="1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Bill Nordhaus: Rocket Ship to the Singularity?"/>
          <p:cNvSpPr txBox="1"/>
          <p:nvPr>
            <p:ph type="title" idx="4294967295"/>
          </p:nvPr>
        </p:nvSpPr>
        <p:spPr>
          <a:xfrm>
            <a:off x="457200" y="-36082"/>
            <a:ext cx="8229600" cy="1143002"/>
          </a:xfrm>
          <a:prstGeom prst="rect">
            <a:avLst/>
          </a:prstGeom>
        </p:spPr>
        <p:txBody>
          <a:bodyPr lIns="45718" tIns="45718" rIns="45718" bIns="45718"/>
          <a:lstStyle>
            <a:lvl1pPr defTabSz="250566">
              <a:defRPr sz="3416">
                <a:solidFill>
                  <a:srgbClr val="000080"/>
                </a:solidFill>
              </a:defRPr>
            </a:lvl1pPr>
          </a:lstStyle>
          <a:p>
            <a:pPr/>
            <a:r>
              <a:t>Bill Nordhaus: Rocket Ship to the Singularity?</a:t>
            </a:r>
          </a:p>
        </p:txBody>
      </p:sp>
      <p:sp>
        <p:nvSpPr>
          <p:cNvPr id="153" name="A 20-fold or a 30,000-fold increase in real wages in the North Atlantic since 1800?…"/>
          <p:cNvSpPr txBox="1"/>
          <p:nvPr>
            <p:ph type="body" sz="half" idx="4294967295"/>
          </p:nvPr>
        </p:nvSpPr>
        <p:spPr>
          <a:xfrm>
            <a:off x="457200" y="1417636"/>
            <a:ext cx="3149600" cy="5080003"/>
          </a:xfrm>
          <a:prstGeom prst="rect">
            <a:avLst/>
          </a:prstGeom>
        </p:spPr>
        <p:txBody>
          <a:bodyPr lIns="45718" tIns="45718" rIns="45718" bIns="45718" anchor="t"/>
          <a:lstStyle/>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A 20-fold or a 30,000-fold increase in real wages in the North Atlantic since 1800?</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Nordhaus calculates that—back in 1991—28% of consumption was “run-of-the-mill”, 36% had been “seismically-active” since 1800, and 37% was in sectors that had </a:t>
            </a:r>
            <a:r>
              <a:rPr i="1"/>
              <a:t>no effective affordable equivalent in 1800</a:t>
            </a:r>
            <a:endParaRPr i="1"/>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Dixit-Stiglitz tells us that we multiply “ordinary” utilities by the number of varieties. Which way does that mislead us?</a:t>
            </a:r>
          </a:p>
        </p:txBody>
      </p:sp>
      <p:pic>
        <p:nvPicPr>
          <p:cNvPr id="154" name="www_nber_org_chapters_c6064_pdf.png" descr="www_nber_org_chapters_c6064_pdf.png"/>
          <p:cNvPicPr>
            <a:picLocks noChangeAspect="1"/>
          </p:cNvPicPr>
          <p:nvPr/>
        </p:nvPicPr>
        <p:blipFill>
          <a:blip r:embed="rId3">
            <a:extLst/>
          </a:blip>
          <a:stretch>
            <a:fillRect/>
          </a:stretch>
        </p:blipFill>
        <p:spPr>
          <a:xfrm>
            <a:off x="3606798" y="1417637"/>
            <a:ext cx="5080002" cy="5080002"/>
          </a:xfrm>
          <a:prstGeom prst="rect">
            <a:avLst/>
          </a:prstGeom>
          <a:ln w="12700">
            <a:miter lim="400000"/>
          </a:ln>
        </p:spPr>
      </p:pic>
      <p:sp>
        <p:nvSpPr>
          <p:cNvPr id="155"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1:30</a:t>
            </a:r>
          </a:p>
        </p:txBody>
      </p:sp>
      <p:pic>
        <p:nvPicPr>
          <p:cNvPr id="15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414" y="594162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0271666"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 5000-fold decrease in the price of light since 1800…"/>
          <p:cNvSpPr txBox="1"/>
          <p:nvPr>
            <p:ph type="body" sz="half" idx="4294967295"/>
          </p:nvPr>
        </p:nvSpPr>
        <p:spPr>
          <a:xfrm>
            <a:off x="457200" y="1143000"/>
            <a:ext cx="3149600" cy="5354638"/>
          </a:xfrm>
          <a:prstGeom prst="rect">
            <a:avLst/>
          </a:prstGeom>
        </p:spPr>
        <p:txBody>
          <a:bodyPr lIns="45718" tIns="45718" rIns="45718" bIns="45718" anchor="t"/>
          <a:lstStyle/>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A 5000-fold decrease in the price of light since 1800</a:t>
            </a: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This is something that churned up between 1% and 5% of household budgets back in 1800</a:t>
            </a: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100-fold CPI bias in the price of light since 1800</a:t>
            </a:r>
          </a:p>
        </p:txBody>
      </p:sp>
      <p:pic>
        <p:nvPicPr>
          <p:cNvPr id="161" name="www_nber_org_chapters_c6064_pdf.png" descr="www_nber_org_chapters_c6064_pdf.png"/>
          <p:cNvPicPr>
            <a:picLocks noChangeAspect="1"/>
          </p:cNvPicPr>
          <p:nvPr/>
        </p:nvPicPr>
        <p:blipFill>
          <a:blip r:embed="rId3">
            <a:extLst/>
          </a:blip>
          <a:stretch>
            <a:fillRect/>
          </a:stretch>
        </p:blipFill>
        <p:spPr>
          <a:xfrm>
            <a:off x="3606798" y="1143000"/>
            <a:ext cx="5080002" cy="5354638"/>
          </a:xfrm>
          <a:prstGeom prst="rect">
            <a:avLst/>
          </a:prstGeom>
          <a:ln w="12700">
            <a:miter lim="400000"/>
          </a:ln>
        </p:spPr>
      </p:pic>
      <p:sp>
        <p:nvSpPr>
          <p:cNvPr id="162" name="Bill Nordhaus: Rocket Ship to the Singularity II"/>
          <p:cNvSpPr txBox="1"/>
          <p:nvPr>
            <p:ph type="title" idx="4294967295"/>
          </p:nvPr>
        </p:nvSpPr>
        <p:spPr>
          <a:xfrm>
            <a:off x="457200" y="-36082"/>
            <a:ext cx="8229600" cy="1143002"/>
          </a:xfrm>
          <a:prstGeom prst="rect">
            <a:avLst/>
          </a:prstGeom>
        </p:spPr>
        <p:txBody>
          <a:bodyPr lIns="45718" tIns="45718" rIns="45718" bIns="45718"/>
          <a:lstStyle>
            <a:lvl1pPr defTabSz="250566">
              <a:defRPr sz="3416">
                <a:solidFill>
                  <a:srgbClr val="000080"/>
                </a:solidFill>
              </a:defRPr>
            </a:lvl1pPr>
          </a:lstStyle>
          <a:p>
            <a:pPr/>
            <a:r>
              <a:t>Bill Nordhaus: Rocket Ship to the Singularity? II</a:t>
            </a:r>
          </a:p>
        </p:txBody>
      </p:sp>
      <p:sp>
        <p:nvSpPr>
          <p:cNvPr id="163"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1:00</a:t>
            </a:r>
          </a:p>
        </p:txBody>
      </p:sp>
      <p:pic>
        <p:nvPicPr>
          <p:cNvPr id="16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854" y="600074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7791666"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